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4" r:id="rId3"/>
    <p:sldId id="260" r:id="rId4"/>
    <p:sldId id="272" r:id="rId5"/>
    <p:sldId id="266" r:id="rId6"/>
    <p:sldId id="289" r:id="rId7"/>
    <p:sldId id="298" r:id="rId8"/>
    <p:sldId id="267" r:id="rId9"/>
    <p:sldId id="293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29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BD7"/>
    <a:srgbClr val="EEF0EF"/>
    <a:srgbClr val="DBDBDB"/>
    <a:srgbClr val="DCDDDF"/>
    <a:srgbClr val="F2F2F2"/>
    <a:srgbClr val="E9E9E9"/>
    <a:srgbClr val="D2D3D5"/>
    <a:srgbClr val="E3E3E3"/>
    <a:srgbClr val="E8E8E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23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381F-9926-4CF2-8AB8-9CCB304693F6}" type="datetimeFigureOut">
              <a:rPr lang="zh-CN" altLang="en-US" smtClean="0"/>
              <a:pPr/>
              <a:t>2018/10/25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6A428-4F13-4FAE-A814-E87D50E077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5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9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9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1"/>
            <a:ext cx="12192000" cy="6858000"/>
            <a:chOff x="0" y="0"/>
            <a:chExt cx="13713780" cy="7822343"/>
          </a:xfrm>
        </p:grpSpPr>
        <p:sp>
          <p:nvSpPr>
            <p:cNvPr id="3" name="菱形 2"/>
            <p:cNvSpPr/>
            <p:nvPr/>
          </p:nvSpPr>
          <p:spPr>
            <a:xfrm>
              <a:off x="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菱形 3"/>
            <p:cNvSpPr/>
            <p:nvPr/>
          </p:nvSpPr>
          <p:spPr>
            <a:xfrm>
              <a:off x="1524317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菱形 4"/>
            <p:cNvSpPr/>
            <p:nvPr/>
          </p:nvSpPr>
          <p:spPr>
            <a:xfrm>
              <a:off x="3048635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4572952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菱形 6"/>
            <p:cNvSpPr/>
            <p:nvPr/>
          </p:nvSpPr>
          <p:spPr>
            <a:xfrm>
              <a:off x="6097269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7621586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9145904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1067022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524317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3048635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4572952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6097269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7621586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9145904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1067022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/>
          </p:nvSpPr>
          <p:spPr>
            <a:xfrm>
              <a:off x="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1524317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菱形 20"/>
            <p:cNvSpPr/>
            <p:nvPr/>
          </p:nvSpPr>
          <p:spPr>
            <a:xfrm>
              <a:off x="3048635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菱形 21"/>
            <p:cNvSpPr/>
            <p:nvPr/>
          </p:nvSpPr>
          <p:spPr>
            <a:xfrm>
              <a:off x="4572952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菱形 22"/>
            <p:cNvSpPr/>
            <p:nvPr/>
          </p:nvSpPr>
          <p:spPr>
            <a:xfrm>
              <a:off x="6097269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菱形 23"/>
            <p:cNvSpPr/>
            <p:nvPr/>
          </p:nvSpPr>
          <p:spPr>
            <a:xfrm>
              <a:off x="7621586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9145904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1067022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1524317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>
              <a:off x="3048635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4572952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菱形 30"/>
            <p:cNvSpPr/>
            <p:nvPr/>
          </p:nvSpPr>
          <p:spPr>
            <a:xfrm>
              <a:off x="6097269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7621586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9145904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1067022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524317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3048635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4572952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6097269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菱形 39"/>
            <p:cNvSpPr/>
            <p:nvPr/>
          </p:nvSpPr>
          <p:spPr>
            <a:xfrm>
              <a:off x="7621586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/>
            <p:cNvSpPr/>
            <p:nvPr/>
          </p:nvSpPr>
          <p:spPr>
            <a:xfrm>
              <a:off x="9145904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1067022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菱形 42"/>
            <p:cNvSpPr/>
            <p:nvPr/>
          </p:nvSpPr>
          <p:spPr>
            <a:xfrm>
              <a:off x="1219200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菱形 43"/>
            <p:cNvSpPr/>
            <p:nvPr/>
          </p:nvSpPr>
          <p:spPr>
            <a:xfrm>
              <a:off x="1219200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219200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1219200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1219200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5863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90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9000">
              <a:schemeClr val="bg1">
                <a:lumMod val="95000"/>
              </a:schemeClr>
            </a:gs>
            <a:gs pos="29000">
              <a:schemeClr val="bg1">
                <a:lumMod val="95000"/>
              </a:schemeClr>
            </a:gs>
            <a:gs pos="59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50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6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3713780" cy="7822343"/>
          </a:xfrm>
        </p:grpSpPr>
        <p:sp>
          <p:nvSpPr>
            <p:cNvPr id="23" name="菱形 22"/>
            <p:cNvSpPr/>
            <p:nvPr/>
          </p:nvSpPr>
          <p:spPr>
            <a:xfrm>
              <a:off x="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菱形 23"/>
            <p:cNvSpPr/>
            <p:nvPr/>
          </p:nvSpPr>
          <p:spPr>
            <a:xfrm>
              <a:off x="1524317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菱形 24"/>
            <p:cNvSpPr/>
            <p:nvPr/>
          </p:nvSpPr>
          <p:spPr>
            <a:xfrm>
              <a:off x="3048635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菱形 25"/>
            <p:cNvSpPr/>
            <p:nvPr/>
          </p:nvSpPr>
          <p:spPr>
            <a:xfrm>
              <a:off x="4572952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6097269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菱形 27"/>
            <p:cNvSpPr/>
            <p:nvPr/>
          </p:nvSpPr>
          <p:spPr>
            <a:xfrm>
              <a:off x="7621586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菱形 28"/>
            <p:cNvSpPr/>
            <p:nvPr/>
          </p:nvSpPr>
          <p:spPr>
            <a:xfrm>
              <a:off x="9145904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菱形 29"/>
            <p:cNvSpPr/>
            <p:nvPr/>
          </p:nvSpPr>
          <p:spPr>
            <a:xfrm>
              <a:off x="1067022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菱形 31"/>
            <p:cNvSpPr/>
            <p:nvPr/>
          </p:nvSpPr>
          <p:spPr>
            <a:xfrm>
              <a:off x="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524317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菱形 33"/>
            <p:cNvSpPr/>
            <p:nvPr/>
          </p:nvSpPr>
          <p:spPr>
            <a:xfrm>
              <a:off x="3048635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菱形 34"/>
            <p:cNvSpPr/>
            <p:nvPr/>
          </p:nvSpPr>
          <p:spPr>
            <a:xfrm>
              <a:off x="4572952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6097269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7621586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9145904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067022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菱形 40"/>
            <p:cNvSpPr/>
            <p:nvPr/>
          </p:nvSpPr>
          <p:spPr>
            <a:xfrm>
              <a:off x="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菱形 41"/>
            <p:cNvSpPr/>
            <p:nvPr/>
          </p:nvSpPr>
          <p:spPr>
            <a:xfrm>
              <a:off x="1524317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菱形 42"/>
            <p:cNvSpPr/>
            <p:nvPr/>
          </p:nvSpPr>
          <p:spPr>
            <a:xfrm>
              <a:off x="3048635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菱形 43"/>
            <p:cNvSpPr/>
            <p:nvPr/>
          </p:nvSpPr>
          <p:spPr>
            <a:xfrm>
              <a:off x="4572952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6097269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菱形 45"/>
            <p:cNvSpPr/>
            <p:nvPr/>
          </p:nvSpPr>
          <p:spPr>
            <a:xfrm>
              <a:off x="7621586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菱形 46"/>
            <p:cNvSpPr/>
            <p:nvPr/>
          </p:nvSpPr>
          <p:spPr>
            <a:xfrm>
              <a:off x="9145904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菱形 47"/>
            <p:cNvSpPr/>
            <p:nvPr/>
          </p:nvSpPr>
          <p:spPr>
            <a:xfrm>
              <a:off x="1067022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524317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3048635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4572952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6097269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菱形 17"/>
            <p:cNvSpPr/>
            <p:nvPr/>
          </p:nvSpPr>
          <p:spPr>
            <a:xfrm>
              <a:off x="7621586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菱形 18"/>
            <p:cNvSpPr/>
            <p:nvPr/>
          </p:nvSpPr>
          <p:spPr>
            <a:xfrm>
              <a:off x="9145904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菱形 19"/>
            <p:cNvSpPr/>
            <p:nvPr/>
          </p:nvSpPr>
          <p:spPr>
            <a:xfrm>
              <a:off x="1067022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菱形 49"/>
            <p:cNvSpPr/>
            <p:nvPr/>
          </p:nvSpPr>
          <p:spPr>
            <a:xfrm>
              <a:off x="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菱形 50"/>
            <p:cNvSpPr/>
            <p:nvPr/>
          </p:nvSpPr>
          <p:spPr>
            <a:xfrm>
              <a:off x="1524317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菱形 51"/>
            <p:cNvSpPr/>
            <p:nvPr/>
          </p:nvSpPr>
          <p:spPr>
            <a:xfrm>
              <a:off x="3048635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菱形 52"/>
            <p:cNvSpPr/>
            <p:nvPr/>
          </p:nvSpPr>
          <p:spPr>
            <a:xfrm>
              <a:off x="4572952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菱形 53"/>
            <p:cNvSpPr/>
            <p:nvPr/>
          </p:nvSpPr>
          <p:spPr>
            <a:xfrm>
              <a:off x="6097269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菱形 54"/>
            <p:cNvSpPr/>
            <p:nvPr/>
          </p:nvSpPr>
          <p:spPr>
            <a:xfrm>
              <a:off x="7621586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菱形 55"/>
            <p:cNvSpPr/>
            <p:nvPr/>
          </p:nvSpPr>
          <p:spPr>
            <a:xfrm>
              <a:off x="9145904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菱形 56"/>
            <p:cNvSpPr/>
            <p:nvPr/>
          </p:nvSpPr>
          <p:spPr>
            <a:xfrm>
              <a:off x="1067022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菱形 57"/>
            <p:cNvSpPr/>
            <p:nvPr/>
          </p:nvSpPr>
          <p:spPr>
            <a:xfrm>
              <a:off x="1219200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菱形 58"/>
            <p:cNvSpPr/>
            <p:nvPr/>
          </p:nvSpPr>
          <p:spPr>
            <a:xfrm>
              <a:off x="1219200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菱形 59"/>
            <p:cNvSpPr/>
            <p:nvPr/>
          </p:nvSpPr>
          <p:spPr>
            <a:xfrm>
              <a:off x="1219200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菱形 60"/>
            <p:cNvSpPr/>
            <p:nvPr/>
          </p:nvSpPr>
          <p:spPr>
            <a:xfrm>
              <a:off x="1219200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菱形 61"/>
            <p:cNvSpPr/>
            <p:nvPr/>
          </p:nvSpPr>
          <p:spPr>
            <a:xfrm>
              <a:off x="1219200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4206173"/>
            <a:ext cx="12192000" cy="147684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461164" y="843397"/>
            <a:ext cx="3269672" cy="3269672"/>
            <a:chOff x="4293177" y="800101"/>
            <a:chExt cx="3605645" cy="3605645"/>
          </a:xfrm>
        </p:grpSpPr>
        <p:sp>
          <p:nvSpPr>
            <p:cNvPr id="2" name="椭圆 1"/>
            <p:cNvSpPr/>
            <p:nvPr/>
          </p:nvSpPr>
          <p:spPr>
            <a:xfrm>
              <a:off x="4293177" y="800101"/>
              <a:ext cx="3605645" cy="36056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68300" dist="139700" dir="7980000" sx="108000" sy="108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311881" y="818805"/>
              <a:ext cx="3568237" cy="35682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rgbClr val="FFFFFF"/>
                </a:gs>
                <a:gs pos="79000">
                  <a:schemeClr val="bg1">
                    <a:lumMod val="85000"/>
                  </a:schemeClr>
                </a:gs>
                <a:gs pos="63000">
                  <a:srgbClr val="E9E9E9"/>
                </a:gs>
                <a:gs pos="95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02649" y="4559877"/>
            <a:ext cx="974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《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中文期刊服务平台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7.0》</a:t>
            </a:r>
            <a:r>
              <a:rPr lang="zh-CN" altLang="en-US" sz="4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思源黑体 CN Heavy" pitchFamily="34" charset="-122"/>
                <a:ea typeface="思源黑体 CN Heavy" pitchFamily="34" charset="-122"/>
              </a:rPr>
              <a:t>使用手册</a:t>
            </a:r>
          </a:p>
        </p:txBody>
      </p:sp>
      <p:pic>
        <p:nvPicPr>
          <p:cNvPr id="1026" name="Picture 2" descr="E:\工作网盘\维普\VIPLOGO副本.pn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4896811" y="1897812"/>
            <a:ext cx="2431587" cy="1392925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078082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872" y="1344705"/>
            <a:ext cx="6875694" cy="36576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5" name="组合 1274"/>
          <p:cNvGrpSpPr/>
          <p:nvPr/>
        </p:nvGrpSpPr>
        <p:grpSpPr>
          <a:xfrm>
            <a:off x="5534584" y="2918011"/>
            <a:ext cx="4858482" cy="1775012"/>
            <a:chOff x="1220836" y="3012141"/>
            <a:chExt cx="5244273" cy="1909483"/>
          </a:xfrm>
        </p:grpSpPr>
        <p:sp>
          <p:nvSpPr>
            <p:cNvPr id="1274" name="矩形 1273"/>
            <p:cNvSpPr/>
            <p:nvPr/>
          </p:nvSpPr>
          <p:spPr>
            <a:xfrm>
              <a:off x="1220836" y="3012141"/>
              <a:ext cx="4763688" cy="1909483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27" name="组合 1230"/>
            <p:cNvGrpSpPr/>
            <p:nvPr/>
          </p:nvGrpSpPr>
          <p:grpSpPr>
            <a:xfrm>
              <a:off x="5629449" y="3469739"/>
              <a:ext cx="835660" cy="835660"/>
              <a:chOff x="3612390" y="2447763"/>
              <a:chExt cx="835660" cy="835660"/>
            </a:xfrm>
          </p:grpSpPr>
          <p:grpSp>
            <p:nvGrpSpPr>
              <p:cNvPr id="1231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1228" name="椭圆 122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29" name="椭圆 1228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30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A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pic>
        <p:nvPicPr>
          <p:cNvPr id="1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852" y="5128930"/>
            <a:ext cx="6938897" cy="1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5" name="组合 1284"/>
          <p:cNvGrpSpPr/>
          <p:nvPr/>
        </p:nvGrpSpPr>
        <p:grpSpPr>
          <a:xfrm>
            <a:off x="4744010" y="5759610"/>
            <a:ext cx="7087330" cy="776810"/>
            <a:chOff x="333375" y="5759610"/>
            <a:chExt cx="7087330" cy="776810"/>
          </a:xfrm>
        </p:grpSpPr>
        <p:sp>
          <p:nvSpPr>
            <p:cNvPr id="1278" name="矩形 1277"/>
            <p:cNvSpPr/>
            <p:nvPr/>
          </p:nvSpPr>
          <p:spPr>
            <a:xfrm>
              <a:off x="333375" y="5943600"/>
              <a:ext cx="6848475" cy="52387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79" name="组合 1230"/>
            <p:cNvGrpSpPr/>
            <p:nvPr/>
          </p:nvGrpSpPr>
          <p:grpSpPr>
            <a:xfrm>
              <a:off x="6646520" y="5759610"/>
              <a:ext cx="774185" cy="776810"/>
              <a:chOff x="3612390" y="2447763"/>
              <a:chExt cx="835660" cy="835660"/>
            </a:xfrm>
          </p:grpSpPr>
          <p:grpSp>
            <p:nvGrpSpPr>
              <p:cNvPr id="1280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1282" name="椭圆 12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283" name="椭圆 1282"/>
                <p:cNvSpPr/>
                <p:nvPr/>
              </p:nvSpPr>
              <p:spPr>
                <a:xfrm>
                  <a:off x="8146798" y="2501533"/>
                  <a:ext cx="1826360" cy="1826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281" name="文本框 1229"/>
              <p:cNvSpPr txBox="1"/>
              <p:nvPr/>
            </p:nvSpPr>
            <p:spPr>
              <a:xfrm>
                <a:off x="3791266" y="2508273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B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sp>
        <p:nvSpPr>
          <p:cNvPr id="1286" name="矩形 1285"/>
          <p:cNvSpPr/>
          <p:nvPr/>
        </p:nvSpPr>
        <p:spPr>
          <a:xfrm>
            <a:off x="965046" y="2747434"/>
            <a:ext cx="3284225" cy="116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输入检索词，通过检索词智能提示及主题词扩展功能，反复修正检索策略，从而获得最佳检索结果。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972245" y="2231844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默认检索</a:t>
            </a:r>
          </a:p>
        </p:txBody>
      </p:sp>
      <p:sp>
        <p:nvSpPr>
          <p:cNvPr id="1288" name="矩形 1287"/>
          <p:cNvSpPr/>
          <p:nvPr/>
        </p:nvSpPr>
        <p:spPr>
          <a:xfrm>
            <a:off x="970549" y="3979483"/>
            <a:ext cx="1957587" cy="792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：检索词智能提示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：主题词扩展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 t="6397"/>
          <a:stretch>
            <a:fillRect/>
          </a:stretch>
        </p:blipFill>
        <p:spPr bwMode="auto">
          <a:xfrm>
            <a:off x="1714501" y="3366147"/>
            <a:ext cx="4267200" cy="29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/>
          <a:srcRect t="5430"/>
          <a:stretch>
            <a:fillRect/>
          </a:stretch>
        </p:blipFill>
        <p:spPr bwMode="auto">
          <a:xfrm>
            <a:off x="7097474" y="3361025"/>
            <a:ext cx="3824526" cy="29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 rot="16200000">
            <a:off x="4072205" y="2189620"/>
            <a:ext cx="4240333" cy="47064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40000"/>
                </a:schemeClr>
              </a:gs>
              <a:gs pos="32000">
                <a:schemeClr val="tx1">
                  <a:alpha val="30000"/>
                </a:schemeClr>
              </a:gs>
              <a:gs pos="100000">
                <a:schemeClr val="bg2"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1285" y="1482908"/>
            <a:ext cx="5353610" cy="12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组合 95"/>
          <p:cNvGrpSpPr/>
          <p:nvPr/>
        </p:nvGrpSpPr>
        <p:grpSpPr>
          <a:xfrm>
            <a:off x="6306670" y="1521460"/>
            <a:ext cx="2796838" cy="1253115"/>
            <a:chOff x="6306670" y="1521460"/>
            <a:chExt cx="2796838" cy="1253115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7535" t="57832" r="-256" b="-11449"/>
            <a:stretch>
              <a:fillRect/>
            </a:stretch>
          </p:blipFill>
          <p:spPr bwMode="auto">
            <a:xfrm>
              <a:off x="7896859" y="1521460"/>
              <a:ext cx="1206649" cy="119928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椭圆 76"/>
            <p:cNvSpPr/>
            <p:nvPr/>
          </p:nvSpPr>
          <p:spPr>
            <a:xfrm>
              <a:off x="6306670" y="2277034"/>
              <a:ext cx="497541" cy="497541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8" name="肘形连接符 77"/>
            <p:cNvCxnSpPr/>
            <p:nvPr/>
          </p:nvCxnSpPr>
          <p:spPr>
            <a:xfrm flipV="1">
              <a:off x="6934200" y="2082800"/>
              <a:ext cx="838200" cy="4445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5" name="组合 1230"/>
          <p:cNvGrpSpPr/>
          <p:nvPr/>
        </p:nvGrpSpPr>
        <p:grpSpPr>
          <a:xfrm>
            <a:off x="1274981" y="2924284"/>
            <a:ext cx="774185" cy="776811"/>
            <a:chOff x="3612390" y="2447763"/>
            <a:chExt cx="835660" cy="835660"/>
          </a:xfrm>
        </p:grpSpPr>
        <p:grpSp>
          <p:nvGrpSpPr>
            <p:cNvPr id="86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68000">
                    <a:schemeClr val="bg1">
                      <a:lumMod val="85000"/>
                    </a:schemeClr>
                  </a:gs>
                  <a:gs pos="54000">
                    <a:srgbClr val="E9E9E9"/>
                  </a:gs>
                  <a:gs pos="95000">
                    <a:schemeClr val="bg1">
                      <a:lumMod val="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7" name="文本框 1229"/>
            <p:cNvSpPr txBox="1"/>
            <p:nvPr/>
          </p:nvSpPr>
          <p:spPr>
            <a:xfrm>
              <a:off x="3797624" y="2508272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A</a:t>
              </a:r>
              <a:endParaRPr lang="zh-CN" altLang="en-US" sz="36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90" name="组合 1230"/>
          <p:cNvGrpSpPr/>
          <p:nvPr/>
        </p:nvGrpSpPr>
        <p:grpSpPr>
          <a:xfrm>
            <a:off x="6621681" y="2924284"/>
            <a:ext cx="774185" cy="776811"/>
            <a:chOff x="3612390" y="2447763"/>
            <a:chExt cx="835660" cy="835660"/>
          </a:xfrm>
        </p:grpSpPr>
        <p:grpSp>
          <p:nvGrpSpPr>
            <p:cNvPr id="91" name="组合 1226"/>
            <p:cNvGrpSpPr/>
            <p:nvPr/>
          </p:nvGrpSpPr>
          <p:grpSpPr>
            <a:xfrm>
              <a:off x="3612390" y="2447763"/>
              <a:ext cx="835660" cy="835660"/>
              <a:chOff x="8122422" y="2445351"/>
              <a:chExt cx="1938714" cy="1938714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8122422" y="2445351"/>
                <a:ext cx="1938714" cy="19387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8146798" y="2501530"/>
                <a:ext cx="1826361" cy="182636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68000">
                    <a:schemeClr val="bg1">
                      <a:lumMod val="85000"/>
                    </a:schemeClr>
                  </a:gs>
                  <a:gs pos="54000">
                    <a:srgbClr val="E9E9E9"/>
                  </a:gs>
                  <a:gs pos="95000">
                    <a:schemeClr val="bg1">
                      <a:lumMod val="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92" name="文本框 1229"/>
            <p:cNvSpPr txBox="1"/>
            <p:nvPr/>
          </p:nvSpPr>
          <p:spPr>
            <a:xfrm>
              <a:off x="3791266" y="2508272"/>
              <a:ext cx="477907" cy="695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rPr>
                <a:t>B</a:t>
              </a:r>
              <a:endParaRPr lang="zh-CN" altLang="en-US" sz="36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9301749" y="1756983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：向导式检索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：检索式检索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3491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698347" y="3509434"/>
            <a:ext cx="2717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运用逻辑组配关系，在多个检索条件限定下进行检索。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705545" y="2993844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向导式检索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800" y="1719805"/>
            <a:ext cx="6226938" cy="45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1732449"/>
            <a:ext cx="774700" cy="107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0800" y="2933700"/>
            <a:ext cx="118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功能一：文献检索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799946" y="2214034"/>
            <a:ext cx="3632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07145" y="1698444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检索式检索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1612900"/>
            <a:ext cx="5838825" cy="47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805449" y="3420683"/>
            <a:ext cx="4287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检索规则说明：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AND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代表“并且”；</a:t>
            </a: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OR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代表“或者”；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NOT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代表“不包含”。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注意必须大写，运算符两边需空一格。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检索式范例： 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K=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图书馆学 </a:t>
            </a: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OR K=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情报学）</a:t>
            </a: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AND A=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范并思</a:t>
            </a:r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2100" y="1429378"/>
            <a:ext cx="7035800" cy="521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162985" y="2568684"/>
            <a:ext cx="2000981" cy="4073415"/>
            <a:chOff x="4162985" y="2568684"/>
            <a:chExt cx="2000981" cy="4073415"/>
          </a:xfrm>
        </p:grpSpPr>
        <p:sp>
          <p:nvSpPr>
            <p:cNvPr id="17" name="矩形 16"/>
            <p:cNvSpPr/>
            <p:nvPr/>
          </p:nvSpPr>
          <p:spPr>
            <a:xfrm>
              <a:off x="4162985" y="2943410"/>
              <a:ext cx="1577416" cy="3698689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230"/>
            <p:cNvGrpSpPr/>
            <p:nvPr/>
          </p:nvGrpSpPr>
          <p:grpSpPr>
            <a:xfrm>
              <a:off x="5389781" y="2568684"/>
              <a:ext cx="774185" cy="776810"/>
              <a:chOff x="3612390" y="2447763"/>
              <a:chExt cx="835660" cy="835660"/>
            </a:xfrm>
          </p:grpSpPr>
          <p:grpSp>
            <p:nvGrpSpPr>
              <p:cNvPr id="19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0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A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953500" y="1273284"/>
            <a:ext cx="1757066" cy="974617"/>
            <a:chOff x="8953500" y="1273284"/>
            <a:chExt cx="1757066" cy="974617"/>
          </a:xfrm>
        </p:grpSpPr>
        <p:sp>
          <p:nvSpPr>
            <p:cNvPr id="24" name="矩形 23"/>
            <p:cNvSpPr/>
            <p:nvPr/>
          </p:nvSpPr>
          <p:spPr>
            <a:xfrm>
              <a:off x="8953500" y="1775011"/>
              <a:ext cx="1193800" cy="472890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1230"/>
            <p:cNvGrpSpPr/>
            <p:nvPr/>
          </p:nvGrpSpPr>
          <p:grpSpPr>
            <a:xfrm>
              <a:off x="9936381" y="1273284"/>
              <a:ext cx="774185" cy="776810"/>
              <a:chOff x="3612390" y="2447763"/>
              <a:chExt cx="835660" cy="835660"/>
            </a:xfrm>
          </p:grpSpPr>
          <p:grpSp>
            <p:nvGrpSpPr>
              <p:cNvPr id="26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7" name="文本框 1229"/>
              <p:cNvSpPr txBox="1"/>
              <p:nvPr/>
            </p:nvSpPr>
            <p:spPr>
              <a:xfrm>
                <a:off x="3791266" y="2508272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</a:rPr>
                  <a:t>B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983249" y="3369883"/>
            <a:ext cx="176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：分面聚类</a:t>
            </a:r>
            <a:endParaRPr lang="en-US" altLang="zh-CN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：多种排序方式</a:t>
            </a:r>
            <a:endParaRPr lang="zh-CN" altLang="en-US" sz="1600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571346" y="3014134"/>
            <a:ext cx="4114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578544" y="2498544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分面聚类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4890432"/>
            <a:ext cx="1838737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474132"/>
            <a:ext cx="1838737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4903132"/>
            <a:ext cx="1830145" cy="15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0" y="1485900"/>
            <a:ext cx="18387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7300" y="3199466"/>
            <a:ext cx="1821553" cy="1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4827" y="3216275"/>
            <a:ext cx="183014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09101" y="3248760"/>
            <a:ext cx="1830146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9" cstate="print"/>
          <a:srcRect t="24138"/>
          <a:stretch>
            <a:fillRect/>
          </a:stretch>
        </p:blipFill>
        <p:spPr bwMode="auto">
          <a:xfrm>
            <a:off x="5054600" y="1484966"/>
            <a:ext cx="1821553" cy="15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572934"/>
            <a:ext cx="328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4" y="3120844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多种排序方式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功能二：结果筛选（寻优）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1668198"/>
            <a:ext cx="6261100" cy="48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8544485" y="2130610"/>
            <a:ext cx="1298015" cy="103168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1235"/>
          <a:stretch>
            <a:fillRect/>
          </a:stretch>
        </p:blipFill>
        <p:spPr bwMode="auto">
          <a:xfrm>
            <a:off x="4076700" y="1676400"/>
            <a:ext cx="70294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572934"/>
            <a:ext cx="3289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在线阅读、下载全文、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文献传递、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4" y="308274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四大全文保障模式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382685" y="1714500"/>
            <a:ext cx="1653615" cy="33019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049205" y="4188714"/>
            <a:ext cx="7040562" cy="1892300"/>
            <a:chOff x="3122613" y="4286250"/>
            <a:chExt cx="7040562" cy="1892300"/>
          </a:xfrm>
        </p:grpSpPr>
        <p:pic>
          <p:nvPicPr>
            <p:cNvPr id="1026" name="Picture 2" descr="E:\工作网盘\维普\市场部\PPT2015\标准化PPT\QQ截图20150327110642_副本.png"/>
            <p:cNvPicPr>
              <a:picLocks noChangeAspect="1" noChangeArrowheads="1"/>
            </p:cNvPicPr>
            <p:nvPr/>
          </p:nvPicPr>
          <p:blipFill>
            <a:blip r:embed="rId3" cstate="print"/>
            <a:srcRect t="2614"/>
            <a:stretch>
              <a:fillRect/>
            </a:stretch>
          </p:blipFill>
          <p:spPr bwMode="auto">
            <a:xfrm>
              <a:off x="3122613" y="4286250"/>
              <a:ext cx="7040562" cy="18923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83170" t="2580" b="74134"/>
            <a:stretch>
              <a:fillRect/>
            </a:stretch>
          </p:blipFill>
          <p:spPr bwMode="auto">
            <a:xfrm>
              <a:off x="8591550" y="4312349"/>
              <a:ext cx="1430736" cy="350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矩形 18"/>
          <p:cNvSpPr/>
          <p:nvPr/>
        </p:nvSpPr>
        <p:spPr>
          <a:xfrm>
            <a:off x="9382685" y="4229100"/>
            <a:ext cx="1653615" cy="33019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2184246" y="2214034"/>
            <a:ext cx="7861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原有的（浏览器）在线阅读功能的基础上，新增了全新的“放大镜”阅读预览体验，无需打开文献，即可实现全文预览。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166044" y="172384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6" y="3352800"/>
            <a:ext cx="561757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0" y="3302000"/>
            <a:ext cx="4799842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椭圆 20"/>
          <p:cNvSpPr/>
          <p:nvPr/>
        </p:nvSpPr>
        <p:spPr>
          <a:xfrm>
            <a:off x="6911973" y="4243386"/>
            <a:ext cx="459582" cy="459582"/>
          </a:xfrm>
          <a:prstGeom prst="ellipse">
            <a:avLst/>
          </a:prstGeom>
          <a:noFill/>
          <a:ln w="57150">
            <a:solidFill>
              <a:srgbClr val="02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411645" y="4069080"/>
            <a:ext cx="3991939" cy="15026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0" y="1927225"/>
            <a:ext cx="66579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255434"/>
            <a:ext cx="3060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在优化了传统的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PC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端下载体验的基础上，新增移动端下载功能。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安装了“中文期刊手机助手”的移动端设备，可通过扫描二维码，将文献下载到移动设备上。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765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下载全文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77785" y="2336800"/>
            <a:ext cx="1437715" cy="158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153" y="675332"/>
            <a:ext cx="6792203" cy="1759208"/>
            <a:chOff x="-110172" y="1246545"/>
            <a:chExt cx="6792203" cy="1759208"/>
          </a:xfrm>
        </p:grpSpPr>
        <p:sp>
          <p:nvSpPr>
            <p:cNvPr id="1028" name="矩形 10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061832" y="1895317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sz="2400" dirty="0">
                  <a:solidFill>
                    <a:schemeClr val="tx2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平台简介</a:t>
              </a:r>
              <a:endParaRPr lang="en-US" altLang="zh-CN" sz="2400" dirty="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  <a:cs typeface="经典美黑简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65809" y="1572151"/>
              <a:ext cx="9605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ln w="28575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66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1025" name="组合 1024"/>
            <p:cNvGrpSpPr/>
            <p:nvPr/>
          </p:nvGrpSpPr>
          <p:grpSpPr>
            <a:xfrm>
              <a:off x="-110172" y="1246545"/>
              <a:ext cx="2694968" cy="1759208"/>
              <a:chOff x="327478" y="801721"/>
              <a:chExt cx="2694968" cy="1759208"/>
            </a:xfrm>
          </p:grpSpPr>
          <p:sp>
            <p:nvSpPr>
              <p:cNvPr id="31" name="椭圆 30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024" name="直角三角形 1023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10800000">
              <a:off x="3987063" y="1246545"/>
              <a:ext cx="2694968" cy="1759208"/>
              <a:chOff x="327478" y="801721"/>
              <a:chExt cx="2694968" cy="1759208"/>
            </a:xfrm>
          </p:grpSpPr>
          <p:sp>
            <p:nvSpPr>
              <p:cNvPr id="46" name="椭圆 45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7" name="直角三角形 46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611147" y="3584595"/>
            <a:ext cx="6777688" cy="1759208"/>
            <a:chOff x="-95657" y="3856418"/>
            <a:chExt cx="6777688" cy="1759208"/>
          </a:xfrm>
        </p:grpSpPr>
        <p:sp>
          <p:nvSpPr>
            <p:cNvPr id="65" name="矩形 64"/>
            <p:cNvSpPr/>
            <p:nvPr/>
          </p:nvSpPr>
          <p:spPr>
            <a:xfrm>
              <a:off x="551545" y="4182024"/>
              <a:ext cx="5354322" cy="1107996"/>
            </a:xfrm>
            <a:prstGeom prst="rect">
              <a:avLst/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263537" y="4505190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sz="2400" dirty="0">
                  <a:solidFill>
                    <a:schemeClr val="tx2"/>
                  </a:solidFill>
                  <a:latin typeface="思源黑体 CN Bold" pitchFamily="34" charset="-122"/>
                  <a:ea typeface="思源黑体 CN Bold" pitchFamily="34" charset="-122"/>
                </a:rPr>
                <a:t>六大功能</a:t>
              </a:r>
              <a:endParaRPr lang="en-US" altLang="zh-CN" sz="2400" dirty="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46491" y="4182024"/>
              <a:ext cx="108715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ln w="28575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66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-95657" y="3856418"/>
              <a:ext cx="2694968" cy="1759208"/>
              <a:chOff x="327478" y="801721"/>
              <a:chExt cx="2694968" cy="1759208"/>
            </a:xfrm>
          </p:grpSpPr>
          <p:sp>
            <p:nvSpPr>
              <p:cNvPr id="42" name="椭圆 41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43" name="直角三角形 42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0800000">
              <a:off x="3987063" y="3856418"/>
              <a:ext cx="2694968" cy="1759208"/>
              <a:chOff x="327478" y="801721"/>
              <a:chExt cx="2694968" cy="1759208"/>
            </a:xfrm>
          </p:grpSpPr>
          <p:sp>
            <p:nvSpPr>
              <p:cNvPr id="55" name="椭圆 54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56" name="直角三角形 55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936203" y="2129963"/>
            <a:ext cx="6792203" cy="1759209"/>
            <a:chOff x="5701068" y="1246545"/>
            <a:chExt cx="6792203" cy="1759209"/>
          </a:xfrm>
        </p:grpSpPr>
        <p:sp>
          <p:nvSpPr>
            <p:cNvPr id="67" name="矩形 66"/>
            <p:cNvSpPr/>
            <p:nvPr/>
          </p:nvSpPr>
          <p:spPr>
            <a:xfrm>
              <a:off x="6362784" y="1572151"/>
              <a:ext cx="5354324" cy="1107996"/>
            </a:xfrm>
            <a:prstGeom prst="rect">
              <a:avLst/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967201" y="1895317"/>
              <a:ext cx="1418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sz="2400" dirty="0">
                  <a:solidFill>
                    <a:schemeClr val="tx2"/>
                  </a:solidFill>
                  <a:latin typeface="思源黑体 CN Bold" pitchFamily="34" charset="-122"/>
                  <a:ea typeface="思源黑体 CN Bold" pitchFamily="34" charset="-122"/>
                </a:rPr>
                <a:t>平台参数</a:t>
              </a:r>
              <a:endParaRPr lang="en-US" altLang="zh-CN" sz="2400" dirty="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971178" y="1572151"/>
              <a:ext cx="106311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ln w="28575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66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5701068" y="1246545"/>
              <a:ext cx="2694968" cy="1759208"/>
              <a:chOff x="327478" y="801721"/>
              <a:chExt cx="2694968" cy="1759208"/>
            </a:xfrm>
          </p:grpSpPr>
          <p:sp>
            <p:nvSpPr>
              <p:cNvPr id="73" name="椭圆 72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74" name="直角三角形 73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 rot="10800000">
              <a:off x="9798303" y="1246546"/>
              <a:ext cx="2694968" cy="1759208"/>
              <a:chOff x="327478" y="801721"/>
              <a:chExt cx="2694968" cy="1759208"/>
            </a:xfrm>
          </p:grpSpPr>
          <p:sp>
            <p:nvSpPr>
              <p:cNvPr id="79" name="椭圆 78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80" name="直角三角形 79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271575" y="5039225"/>
            <a:ext cx="6777688" cy="1759208"/>
            <a:chOff x="5715583" y="3856418"/>
            <a:chExt cx="6777688" cy="1759208"/>
          </a:xfrm>
        </p:grpSpPr>
        <p:sp>
          <p:nvSpPr>
            <p:cNvPr id="66" name="矩形 65"/>
            <p:cNvSpPr/>
            <p:nvPr/>
          </p:nvSpPr>
          <p:spPr>
            <a:xfrm>
              <a:off x="6362785" y="4182024"/>
              <a:ext cx="5354322" cy="1107996"/>
            </a:xfrm>
            <a:prstGeom prst="rect">
              <a:avLst/>
            </a:prstGeom>
            <a:pattFill prst="wd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873072" y="4505190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sz="2400" dirty="0">
                  <a:solidFill>
                    <a:schemeClr val="tx2"/>
                  </a:solidFill>
                  <a:latin typeface="思源黑体 CN Bold" pitchFamily="34" charset="-122"/>
                  <a:ea typeface="思源黑体 CN Bold" pitchFamily="34" charset="-122"/>
                </a:rPr>
                <a:t>平台价值</a:t>
              </a:r>
              <a:endParaRPr lang="en-US" altLang="zh-CN" sz="2400" dirty="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877049" y="4182024"/>
              <a:ext cx="106150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ln w="28575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  <a:endParaRPr lang="zh-CN" altLang="en-US" sz="66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5715583" y="3856418"/>
              <a:ext cx="2694968" cy="1759208"/>
              <a:chOff x="327478" y="801721"/>
              <a:chExt cx="2694968" cy="1759208"/>
            </a:xfrm>
          </p:grpSpPr>
          <p:sp>
            <p:nvSpPr>
              <p:cNvPr id="76" name="椭圆 75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77" name="直角三角形 76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 rot="10800000">
              <a:off x="9798303" y="3856418"/>
              <a:ext cx="2694968" cy="1759208"/>
              <a:chOff x="327478" y="801721"/>
              <a:chExt cx="2694968" cy="1759208"/>
            </a:xfrm>
          </p:grpSpPr>
          <p:sp>
            <p:nvSpPr>
              <p:cNvPr id="82" name="椭圆 81"/>
              <p:cNvSpPr/>
              <p:nvPr/>
            </p:nvSpPr>
            <p:spPr>
              <a:xfrm rot="18931689">
                <a:off x="327478" y="1389688"/>
                <a:ext cx="2694968" cy="508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  <a:alpha val="40000"/>
                    </a:schemeClr>
                  </a:gs>
                  <a:gs pos="32000">
                    <a:schemeClr val="tx1">
                      <a:alpha val="30000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83" name="直角三角形 82"/>
              <p:cNvSpPr/>
              <p:nvPr/>
            </p:nvSpPr>
            <p:spPr>
              <a:xfrm rot="5400000">
                <a:off x="809873" y="801721"/>
                <a:ext cx="1759208" cy="17592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192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1092046" y="3433234"/>
            <a:ext cx="3479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部分不能直接通过在线阅读或下载的方式获取全文的文献，可通过第三方机构提供的“文献传递”方式，使用邮箱索取文献全文。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1073843" y="29430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4" name="图片 13" descr="QQ截图20150322181854_副本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98599"/>
            <a:ext cx="5575300" cy="50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2044546" y="5828725"/>
            <a:ext cx="7429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部分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（开放存取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Open Access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026343" y="5338535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功能三：全文保障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2" cstate="print"/>
          <a:srcRect t="48415"/>
          <a:stretch>
            <a:fillRect/>
          </a:stretch>
        </p:blipFill>
        <p:spPr bwMode="auto">
          <a:xfrm>
            <a:off x="2070100" y="1435100"/>
            <a:ext cx="824558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064945" y="4254500"/>
            <a:ext cx="8272855" cy="7747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74" y="1662350"/>
            <a:ext cx="6308725" cy="355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977746" y="3674534"/>
            <a:ext cx="3479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单篇文献的知识梳理及知识节点链接。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959543" y="31843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文献细览查看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601" y="4285730"/>
            <a:ext cx="4902200" cy="18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7" name="矩形 1286"/>
          <p:cNvSpPr/>
          <p:nvPr/>
        </p:nvSpPr>
        <p:spPr>
          <a:xfrm>
            <a:off x="1028700" y="3539944"/>
            <a:ext cx="16820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题录导出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950" y="1498600"/>
            <a:ext cx="7029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024063"/>
            <a:ext cx="6934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051300" y="1524000"/>
            <a:ext cx="4318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64100" y="2527300"/>
            <a:ext cx="31877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b="48235"/>
          <a:stretch>
            <a:fillRect/>
          </a:stretch>
        </p:blipFill>
        <p:spPr bwMode="auto">
          <a:xfrm>
            <a:off x="4984750" y="1510680"/>
            <a:ext cx="6534150" cy="233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200" y="4069012"/>
            <a:ext cx="6477000" cy="5051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64000"/>
            <a:ext cx="6653213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7" name="矩形 1286"/>
          <p:cNvSpPr/>
          <p:nvPr/>
        </p:nvSpPr>
        <p:spPr>
          <a:xfrm>
            <a:off x="939800" y="2308044"/>
            <a:ext cx="3683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参考文献、引证文献汇总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21400" y="1579996"/>
            <a:ext cx="1109684" cy="2361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52500" y="4076700"/>
            <a:ext cx="22479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876800" y="4076700"/>
            <a:ext cx="22479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功能四：引文分析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362200"/>
            <a:ext cx="573405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374900"/>
            <a:ext cx="5153025" cy="308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3235624"/>
            <a:ext cx="5141912" cy="1622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7536" y="4203700"/>
            <a:ext cx="5172141" cy="2129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3174846" y="1502834"/>
            <a:ext cx="7836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124643" y="1558744"/>
            <a:ext cx="17328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引用追踪</a:t>
            </a:r>
          </a:p>
        </p:txBody>
      </p:sp>
      <p:sp>
        <p:nvSpPr>
          <p:cNvPr id="25" name="矩形 24"/>
          <p:cNvSpPr/>
          <p:nvPr/>
        </p:nvSpPr>
        <p:spPr>
          <a:xfrm>
            <a:off x="2286000" y="2365298"/>
            <a:ext cx="609600" cy="32710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功能五：计量分析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1485899"/>
            <a:ext cx="6054555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9867900" y="1752600"/>
            <a:ext cx="101600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15846" y="3496734"/>
            <a:ext cx="3695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主题发文及被引趋势图谱。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支持折线图、柱状图两种图谱分析，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用户还可将分析图谱下载保存到本地。</a:t>
            </a:r>
          </a:p>
        </p:txBody>
      </p:sp>
      <p:sp>
        <p:nvSpPr>
          <p:cNvPr id="21" name="矩形 20"/>
          <p:cNvSpPr/>
          <p:nvPr/>
        </p:nvSpPr>
        <p:spPr>
          <a:xfrm>
            <a:off x="997643" y="3019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检索结果分析</a:t>
            </a:r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784" y="2626439"/>
            <a:ext cx="6693408" cy="37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3174846" y="1502834"/>
            <a:ext cx="7836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以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为数据原型，自动生成检索分析报告。方便用户快速掌握相关领域内的前沿学术成果，了解相关学术信息。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124643" y="1558744"/>
            <a:ext cx="17328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检索报告</a:t>
            </a:r>
          </a:p>
        </p:txBody>
      </p:sp>
      <p:sp>
        <p:nvSpPr>
          <p:cNvPr id="25" name="矩形 24"/>
          <p:cNvSpPr/>
          <p:nvPr/>
        </p:nvSpPr>
        <p:spPr>
          <a:xfrm>
            <a:off x="8669197" y="3264086"/>
            <a:ext cx="525369" cy="46660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640" y="2450592"/>
            <a:ext cx="5431040" cy="390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5541" y="2452364"/>
            <a:ext cx="3696843" cy="38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5"/>
          <p:cNvSpPr txBox="1"/>
          <p:nvPr/>
        </p:nvSpPr>
        <p:spPr>
          <a:xfrm>
            <a:off x="901886" y="36014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功能五：计量分析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544" y="1490599"/>
            <a:ext cx="6705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2853098"/>
            <a:ext cx="3060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提供对象级别的垂直搜索，把读者体验从资源保障服务提升到知识对象服务。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27756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对象化数据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64736" y="2621280"/>
            <a:ext cx="6693407" cy="5974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863446" y="3743114"/>
            <a:ext cx="3098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提供基于期刊文献资源解析的作者、机构、主题、基金、期刊等知识对象的检索和描述内容字段，提供五种知识对象检索共</a:t>
            </a:r>
            <a:r>
              <a:rPr lang="en-US" altLang="zh-CN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10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余项的分面聚类筛选项，用于读者优化知识对象的检索结果。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364737" y="4523232"/>
            <a:ext cx="1572768" cy="192633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009889" y="5071872"/>
            <a:ext cx="1024128" cy="31699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384" y="1621536"/>
            <a:ext cx="6477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863446" y="3255434"/>
            <a:ext cx="3060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基于期刊文献资源解析的作者、机构、主题、期刊、基金等各种知识对象，提供其详尽的知识本体内容描述。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45243" y="276524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知识对象本体描述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71999" y="3657600"/>
            <a:ext cx="6510529" cy="5120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9644" y="1543868"/>
            <a:ext cx="299473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01</a:t>
            </a:r>
            <a:endParaRPr lang="zh-CN" altLang="en-US" sz="23900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29392" y="465985"/>
            <a:ext cx="5461053" cy="4483094"/>
            <a:chOff x="502393" y="801721"/>
            <a:chExt cx="2142968" cy="1759208"/>
          </a:xfrm>
        </p:grpSpPr>
        <p:sp>
          <p:nvSpPr>
            <p:cNvPr id="11" name="椭圆 10"/>
            <p:cNvSpPr/>
            <p:nvPr/>
          </p:nvSpPr>
          <p:spPr>
            <a:xfrm rot="18931689">
              <a:off x="502393" y="1367343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2" name="直角三角形 11"/>
            <p:cNvSpPr/>
            <p:nvPr/>
          </p:nvSpPr>
          <p:spPr>
            <a:xfrm rot="5400000">
              <a:off x="809873" y="801721"/>
              <a:ext cx="1759208" cy="17592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847769" y="3377276"/>
            <a:ext cx="64443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47769" y="3464362"/>
            <a:ext cx="27722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140700" y="3524553"/>
            <a:ext cx="31279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29BD7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新平台，新未来。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7769" y="2607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4400" b="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Heavy" pitchFamily="34" charset="-122"/>
                <a:ea typeface="思源黑体 CN Heavy" pitchFamily="34" charset="-122"/>
              </a:rPr>
              <a:t>平台简介</a:t>
            </a:r>
            <a:endParaRPr lang="en-US" altLang="zh-CN" sz="4400" b="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 CN Heavy" pitchFamily="34" charset="-122"/>
              <a:ea typeface="思源黑体 CN Heavy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94618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312" y="1536192"/>
            <a:ext cx="67056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753718" y="2462954"/>
            <a:ext cx="3060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支持导出对象分析报告。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735515" y="1972764"/>
            <a:ext cx="32504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知识对象本体描述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34015" y="1548384"/>
            <a:ext cx="92659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13503" y="4023360"/>
            <a:ext cx="74371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375391" y="3596640"/>
            <a:ext cx="780289" cy="43891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r="50897"/>
          <a:stretch>
            <a:fillRect/>
          </a:stretch>
        </p:blipFill>
        <p:spPr bwMode="auto">
          <a:xfrm>
            <a:off x="719328" y="3316224"/>
            <a:ext cx="3401568" cy="323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71" y="2561908"/>
            <a:ext cx="5454813" cy="41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304" y="2565401"/>
            <a:ext cx="6169152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577" y="2542856"/>
            <a:ext cx="5704714" cy="41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5606134" y="1438826"/>
            <a:ext cx="5013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基于期刊文献资源解析的期刊、学科、地区做知识本体内容的详尽描述，并提供整理、统计及分析服务，提供相关内容的导航导读功能。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808667" y="1607004"/>
            <a:ext cx="45558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期刊、学科、地区的本体导航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3839" y="2511552"/>
            <a:ext cx="2279905" cy="24384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30194"/>
          <a:stretch>
            <a:fillRect/>
          </a:stretch>
        </p:blipFill>
        <p:spPr bwMode="auto">
          <a:xfrm>
            <a:off x="458985" y="2316480"/>
            <a:ext cx="6185655" cy="39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86" name="矩形 1285"/>
          <p:cNvSpPr/>
          <p:nvPr/>
        </p:nvSpPr>
        <p:spPr>
          <a:xfrm>
            <a:off x="3779520" y="1487594"/>
            <a:ext cx="629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提供作者、机构、基金、期刊、主题等同类对象两两间的产出对比，知识脉络关联及延伸的比较报告功能。</a:t>
            </a:r>
          </a:p>
        </p:txBody>
      </p:sp>
      <p:sp>
        <p:nvSpPr>
          <p:cNvPr id="1287" name="矩形 1286"/>
          <p:cNvSpPr/>
          <p:nvPr/>
        </p:nvSpPr>
        <p:spPr>
          <a:xfrm>
            <a:off x="2027867" y="1521660"/>
            <a:ext cx="15200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对象比较</a:t>
            </a:r>
          </a:p>
        </p:txBody>
      </p:sp>
      <p:sp>
        <p:nvSpPr>
          <p:cNvPr id="15" name="文本框 5"/>
          <p:cNvSpPr txBox="1"/>
          <p:nvPr/>
        </p:nvSpPr>
        <p:spPr>
          <a:xfrm>
            <a:off x="901886" y="36014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功能六：数据对象化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8911" y="3316224"/>
            <a:ext cx="5035297" cy="15727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248" y="2353056"/>
            <a:ext cx="4767071" cy="355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007" y="3855406"/>
            <a:ext cx="4784003" cy="24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/>
        </p:nvSpPr>
        <p:spPr>
          <a:xfrm>
            <a:off x="6156959" y="5498592"/>
            <a:ext cx="524257" cy="51206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8104" y="2999232"/>
            <a:ext cx="4776216" cy="33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03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9644" y="1543868"/>
            <a:ext cx="345318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04</a:t>
            </a:r>
            <a:endParaRPr lang="zh-CN" altLang="en-US" sz="23900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-729392" y="465985"/>
            <a:ext cx="5461053" cy="4483094"/>
            <a:chOff x="502393" y="801721"/>
            <a:chExt cx="2142968" cy="1759208"/>
          </a:xfrm>
        </p:grpSpPr>
        <p:sp>
          <p:nvSpPr>
            <p:cNvPr id="11" name="椭圆 10"/>
            <p:cNvSpPr/>
            <p:nvPr/>
          </p:nvSpPr>
          <p:spPr>
            <a:xfrm rot="18931689">
              <a:off x="502393" y="1367343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2" name="直角三角形 11"/>
            <p:cNvSpPr/>
            <p:nvPr/>
          </p:nvSpPr>
          <p:spPr>
            <a:xfrm rot="5400000">
              <a:off x="809873" y="801721"/>
              <a:ext cx="1759208" cy="17592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847769" y="3377276"/>
            <a:ext cx="64443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47769" y="3464362"/>
            <a:ext cx="27722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847769" y="2607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dirty="0">
                <a:latin typeface="思源黑体 CN Bold" pitchFamily="34" charset="-122"/>
                <a:ea typeface="思源黑体 CN Bold" pitchFamily="34" charset="-122"/>
              </a:rPr>
              <a:t>平台价值</a:t>
            </a:r>
            <a:endParaRPr lang="en-US" altLang="zh-CN" dirty="0"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1456" y="3475785"/>
            <a:ext cx="6973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29BD7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给客户带来更多价值，是我们不懈的方向。</a:t>
            </a:r>
          </a:p>
        </p:txBody>
      </p:sp>
    </p:spTree>
    <p:extLst>
      <p:ext uri="{BB962C8B-B14F-4D97-AF65-F5344CB8AC3E}">
        <p14:creationId xmlns:p14="http://schemas.microsoft.com/office/powerpoint/2010/main" val="377022287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5977224" y="1267326"/>
            <a:ext cx="246791" cy="580403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1426671" y="1547880"/>
            <a:ext cx="4952916" cy="1463544"/>
            <a:chOff x="1426671" y="1352808"/>
            <a:chExt cx="4952916" cy="1463544"/>
          </a:xfrm>
        </p:grpSpPr>
        <p:grpSp>
          <p:nvGrpSpPr>
            <p:cNvPr id="16" name="组合 15"/>
            <p:cNvGrpSpPr/>
            <p:nvPr/>
          </p:nvGrpSpPr>
          <p:grpSpPr>
            <a:xfrm>
              <a:off x="5836795" y="1619956"/>
              <a:ext cx="542792" cy="542792"/>
              <a:chOff x="5801392" y="1608937"/>
              <a:chExt cx="564831" cy="564831"/>
            </a:xfrm>
          </p:grpSpPr>
          <p:grpSp>
            <p:nvGrpSpPr>
              <p:cNvPr id="17" name="组合 11"/>
              <p:cNvGrpSpPr/>
              <p:nvPr/>
            </p:nvGrpSpPr>
            <p:grpSpPr>
              <a:xfrm>
                <a:off x="5801392" y="1608937"/>
                <a:ext cx="564831" cy="564831"/>
                <a:chOff x="4293177" y="800101"/>
                <a:chExt cx="3605645" cy="3605645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293177" y="800101"/>
                  <a:ext cx="3605645" cy="36056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55600" dist="1905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4311883" y="818814"/>
                  <a:ext cx="3568240" cy="35682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56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5947442" y="1754987"/>
                <a:ext cx="272730" cy="27273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426671" y="1352808"/>
              <a:ext cx="3829282" cy="1463544"/>
              <a:chOff x="1426671" y="1438152"/>
              <a:chExt cx="3829282" cy="1463544"/>
            </a:xfrm>
          </p:grpSpPr>
          <p:grpSp>
            <p:nvGrpSpPr>
              <p:cNvPr id="31" name="组合 51"/>
              <p:cNvGrpSpPr/>
              <p:nvPr/>
            </p:nvGrpSpPr>
            <p:grpSpPr>
              <a:xfrm flipH="1">
                <a:off x="1426671" y="1438152"/>
                <a:ext cx="3829282" cy="1463544"/>
                <a:chOff x="6937093" y="1449268"/>
                <a:chExt cx="3626607" cy="1037900"/>
              </a:xfrm>
            </p:grpSpPr>
            <p:sp>
              <p:nvSpPr>
                <p:cNvPr id="53" name="圆角矩形标注 52"/>
                <p:cNvSpPr/>
                <p:nvPr/>
              </p:nvSpPr>
              <p:spPr>
                <a:xfrm>
                  <a:off x="6937093" y="1449268"/>
                  <a:ext cx="3626607" cy="1037900"/>
                </a:xfrm>
                <a:prstGeom prst="wedgeRoundRectCallout">
                  <a:avLst>
                    <a:gd name="adj1" fmla="val -62520"/>
                    <a:gd name="adj2" fmla="val -12767"/>
                    <a:gd name="adj3" fmla="val 16667"/>
                  </a:avLst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圆角矩形标注 53"/>
                <p:cNvSpPr/>
                <p:nvPr/>
              </p:nvSpPr>
              <p:spPr>
                <a:xfrm>
                  <a:off x="6955048" y="1469517"/>
                  <a:ext cx="3590701" cy="997402"/>
                </a:xfrm>
                <a:prstGeom prst="wedgeRoundRectCallout">
                  <a:avLst>
                    <a:gd name="adj1" fmla="val -62520"/>
                    <a:gd name="adj2" fmla="val -12767"/>
                    <a:gd name="adj3" fmla="val 16667"/>
                  </a:avLst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79000">
                      <a:schemeClr val="bg1">
                        <a:lumMod val="85000"/>
                      </a:schemeClr>
                    </a:gs>
                    <a:gs pos="63000">
                      <a:srgbClr val="E9E9E9"/>
                    </a:gs>
                    <a:gs pos="95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>
                <a:off x="2832682" y="1520493"/>
                <a:ext cx="2153846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智能的文献检索系统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endParaRP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灵活的聚类组配方式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深入的引文分布追踪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详尽的计量分析报告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精确的对象数据对比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783354" y="1739400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Calibri" panose="020F0502020204030204" pitchFamily="34" charset="0"/>
                    <a:ea typeface="Adobe Gothic Std B" panose="020B0800000000000000" pitchFamily="34" charset="-128"/>
                  </a:defRPr>
                </a:lvl1pPr>
              </a:lstStyle>
              <a:p>
                <a:r>
                  <a:rPr lang="zh-CN" altLang="en-US" dirty="0">
                    <a:latin typeface="思源黑体 CN Bold" pitchFamily="34" charset="-122"/>
                    <a:ea typeface="思源黑体 CN Bold" pitchFamily="34" charset="-122"/>
                  </a:rPr>
                  <a:t>我们</a:t>
                </a:r>
                <a:endParaRPr lang="en-US" altLang="zh-CN" dirty="0">
                  <a:latin typeface="思源黑体 CN Bold" pitchFamily="34" charset="-122"/>
                  <a:ea typeface="思源黑体 CN Bold" pitchFamily="34" charset="-122"/>
                </a:endParaRPr>
              </a:p>
              <a:p>
                <a:r>
                  <a:rPr lang="zh-CN" altLang="en-US" dirty="0">
                    <a:latin typeface="思源黑体 CN Bold" pitchFamily="34" charset="-122"/>
                    <a:ea typeface="思源黑体 CN Bold" pitchFamily="34" charset="-122"/>
                  </a:rPr>
                  <a:t>提供</a:t>
                </a:r>
                <a:endParaRPr lang="en-US" altLang="zh-CN" dirty="0"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</p:grpSp>
      <p:sp>
        <p:nvSpPr>
          <p:cNvPr id="59" name="文本框 5"/>
          <p:cNvSpPr txBox="1"/>
          <p:nvPr/>
        </p:nvSpPr>
        <p:spPr>
          <a:xfrm>
            <a:off x="901886" y="36014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平台价值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836795" y="2402828"/>
            <a:ext cx="4937439" cy="1498612"/>
            <a:chOff x="5836795" y="2683244"/>
            <a:chExt cx="4937439" cy="1498612"/>
          </a:xfrm>
        </p:grpSpPr>
        <p:grpSp>
          <p:nvGrpSpPr>
            <p:cNvPr id="18" name="组合 16"/>
            <p:cNvGrpSpPr/>
            <p:nvPr/>
          </p:nvGrpSpPr>
          <p:grpSpPr>
            <a:xfrm>
              <a:off x="5836795" y="2949169"/>
              <a:ext cx="542792" cy="542792"/>
              <a:chOff x="5801392" y="1608937"/>
              <a:chExt cx="564831" cy="564831"/>
            </a:xfrm>
          </p:grpSpPr>
          <p:grpSp>
            <p:nvGrpSpPr>
              <p:cNvPr id="22" name="组合 17"/>
              <p:cNvGrpSpPr/>
              <p:nvPr/>
            </p:nvGrpSpPr>
            <p:grpSpPr>
              <a:xfrm>
                <a:off x="5801392" y="1608937"/>
                <a:ext cx="564831" cy="564831"/>
                <a:chOff x="4293177" y="800101"/>
                <a:chExt cx="3605645" cy="3605645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4293177" y="800101"/>
                  <a:ext cx="3605645" cy="36056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55600" dist="1905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311881" y="818805"/>
                  <a:ext cx="3568237" cy="35682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56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5947442" y="1754987"/>
                <a:ext cx="272730" cy="27273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42"/>
            <p:cNvGrpSpPr/>
            <p:nvPr/>
          </p:nvGrpSpPr>
          <p:grpSpPr>
            <a:xfrm>
              <a:off x="6944952" y="2683244"/>
              <a:ext cx="3829282" cy="1498612"/>
              <a:chOff x="6937095" y="1449269"/>
              <a:chExt cx="3626608" cy="1037900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6937095" y="1449269"/>
                <a:ext cx="3626608" cy="1037900"/>
              </a:xfrm>
              <a:prstGeom prst="wedgeRoundRectCallout">
                <a:avLst>
                  <a:gd name="adj1" fmla="val -62520"/>
                  <a:gd name="adj2" fmla="val -12767"/>
                  <a:gd name="adj3" fmla="val 16667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标注 41"/>
              <p:cNvSpPr/>
              <p:nvPr/>
            </p:nvSpPr>
            <p:spPr>
              <a:xfrm>
                <a:off x="6955048" y="1469517"/>
                <a:ext cx="3590702" cy="997402"/>
              </a:xfrm>
              <a:prstGeom prst="wedgeRoundRectCallout">
                <a:avLst>
                  <a:gd name="adj1" fmla="val -62520"/>
                  <a:gd name="adj2" fmla="val -12767"/>
                  <a:gd name="adj3" fmla="val 16667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54"/>
            <p:cNvSpPr txBox="1"/>
            <p:nvPr/>
          </p:nvSpPr>
          <p:spPr>
            <a:xfrm>
              <a:off x="9543562" y="3013464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dirty="0">
                  <a:latin typeface="思源黑体 CN Bold" pitchFamily="34" charset="-122"/>
                  <a:ea typeface="思源黑体 CN Bold" pitchFamily="34" charset="-122"/>
                </a:rPr>
                <a:t>用户</a:t>
              </a:r>
              <a:endParaRPr lang="en-US" altLang="zh-CN" dirty="0">
                <a:latin typeface="思源黑体 CN Bold" pitchFamily="34" charset="-122"/>
                <a:ea typeface="思源黑体 CN Bold" pitchFamily="34" charset="-122"/>
              </a:endParaRPr>
            </a:p>
            <a:p>
              <a:r>
                <a:rPr lang="zh-CN" altLang="en-US" dirty="0">
                  <a:latin typeface="思源黑体 CN Bold" pitchFamily="34" charset="-122"/>
                  <a:ea typeface="思源黑体 CN Bold" pitchFamily="34" charset="-122"/>
                </a:rPr>
                <a:t>获得</a:t>
              </a:r>
              <a:endParaRPr lang="en-US" altLang="zh-CN" dirty="0"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459546" y="2770173"/>
              <a:ext cx="1952678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资源的快速准确定位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多面的资源筛选方式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准确的课题趋势分析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热点领域的前沿成果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严密的学术链条分析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426671" y="4132584"/>
            <a:ext cx="4952916" cy="1366008"/>
            <a:chOff x="1426671" y="3815592"/>
            <a:chExt cx="4952916" cy="1366008"/>
          </a:xfrm>
        </p:grpSpPr>
        <p:grpSp>
          <p:nvGrpSpPr>
            <p:cNvPr id="69" name="组合 68"/>
            <p:cNvGrpSpPr/>
            <p:nvPr/>
          </p:nvGrpSpPr>
          <p:grpSpPr>
            <a:xfrm>
              <a:off x="5836795" y="4094932"/>
              <a:ext cx="542792" cy="542792"/>
              <a:chOff x="5801392" y="1608937"/>
              <a:chExt cx="564831" cy="564831"/>
            </a:xfrm>
          </p:grpSpPr>
          <p:grpSp>
            <p:nvGrpSpPr>
              <p:cNvPr id="76" name="组合 11"/>
              <p:cNvGrpSpPr/>
              <p:nvPr/>
            </p:nvGrpSpPr>
            <p:grpSpPr>
              <a:xfrm>
                <a:off x="5801392" y="1608937"/>
                <a:ext cx="564831" cy="564831"/>
                <a:chOff x="4293177" y="800101"/>
                <a:chExt cx="3605645" cy="3605645"/>
              </a:xfrm>
            </p:grpSpPr>
            <p:sp>
              <p:nvSpPr>
                <p:cNvPr id="78" name="椭圆 77"/>
                <p:cNvSpPr/>
                <p:nvPr/>
              </p:nvSpPr>
              <p:spPr>
                <a:xfrm>
                  <a:off x="4293177" y="800101"/>
                  <a:ext cx="3605645" cy="36056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55600" dist="1905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4311881" y="818805"/>
                  <a:ext cx="3568237" cy="35682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56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5947442" y="1754987"/>
                <a:ext cx="272730" cy="27273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1426671" y="3815592"/>
              <a:ext cx="3829282" cy="1366008"/>
              <a:chOff x="1426671" y="1438152"/>
              <a:chExt cx="3829282" cy="1463544"/>
            </a:xfrm>
          </p:grpSpPr>
          <p:grpSp>
            <p:nvGrpSpPr>
              <p:cNvPr id="71" name="组合 51"/>
              <p:cNvGrpSpPr/>
              <p:nvPr/>
            </p:nvGrpSpPr>
            <p:grpSpPr>
              <a:xfrm flipH="1">
                <a:off x="1426671" y="1438152"/>
                <a:ext cx="3829282" cy="1463544"/>
                <a:chOff x="6937093" y="1449268"/>
                <a:chExt cx="3626607" cy="1037900"/>
              </a:xfrm>
            </p:grpSpPr>
            <p:sp>
              <p:nvSpPr>
                <p:cNvPr id="74" name="圆角矩形标注 73"/>
                <p:cNvSpPr/>
                <p:nvPr/>
              </p:nvSpPr>
              <p:spPr>
                <a:xfrm>
                  <a:off x="6937093" y="1449268"/>
                  <a:ext cx="3626607" cy="1037900"/>
                </a:xfrm>
                <a:prstGeom prst="wedgeRoundRectCallout">
                  <a:avLst>
                    <a:gd name="adj1" fmla="val -62520"/>
                    <a:gd name="adj2" fmla="val -12767"/>
                    <a:gd name="adj3" fmla="val 16667"/>
                  </a:avLst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圆角矩形标注 74"/>
                <p:cNvSpPr/>
                <p:nvPr/>
              </p:nvSpPr>
              <p:spPr>
                <a:xfrm>
                  <a:off x="6955048" y="1469517"/>
                  <a:ext cx="3590701" cy="997402"/>
                </a:xfrm>
                <a:prstGeom prst="wedgeRoundRectCallout">
                  <a:avLst>
                    <a:gd name="adj1" fmla="val -62520"/>
                    <a:gd name="adj2" fmla="val -12767"/>
                    <a:gd name="adj3" fmla="val 16667"/>
                  </a:avLst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79000">
                      <a:schemeClr val="bg1">
                        <a:lumMod val="85000"/>
                      </a:schemeClr>
                    </a:gs>
                    <a:gs pos="63000">
                      <a:srgbClr val="E9E9E9"/>
                    </a:gs>
                    <a:gs pos="95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2" name="矩形 71"/>
              <p:cNvSpPr/>
              <p:nvPr/>
            </p:nvSpPr>
            <p:spPr>
              <a:xfrm>
                <a:off x="2832682" y="1591904"/>
                <a:ext cx="2153846" cy="110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完善的全文保障服务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良好的阅读预览体验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强大的底层架构支持</a:t>
                </a:r>
              </a:p>
              <a:p>
                <a:pPr>
                  <a:lnSpc>
                    <a:spcPts val="2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Medium" pitchFamily="34" charset="-122"/>
                    <a:ea typeface="思源黑体 CN Medium" pitchFamily="34" charset="-122"/>
                    <a:cs typeface="Arial" pitchFamily="34" charset="0"/>
                  </a:rPr>
                  <a:t>多样的设备云端共享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endParaRPr>
              </a:p>
            </p:txBody>
          </p:sp>
          <p:sp>
            <p:nvSpPr>
              <p:cNvPr id="73" name="文本框 54"/>
              <p:cNvSpPr txBox="1"/>
              <p:nvPr/>
            </p:nvSpPr>
            <p:spPr>
              <a:xfrm>
                <a:off x="1783354" y="1713275"/>
                <a:ext cx="90281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800" b="1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Calibri" panose="020F0502020204030204" pitchFamily="34" charset="0"/>
                    <a:ea typeface="Adobe Gothic Std B" panose="020B0800000000000000" pitchFamily="34" charset="-128"/>
                  </a:defRPr>
                </a:lvl1pPr>
              </a:lstStyle>
              <a:p>
                <a:r>
                  <a:rPr lang="zh-CN" altLang="en-US" dirty="0">
                    <a:latin typeface="思源黑体 CN Bold" pitchFamily="34" charset="-122"/>
                    <a:ea typeface="思源黑体 CN Bold" pitchFamily="34" charset="-122"/>
                  </a:rPr>
                  <a:t>我们</a:t>
                </a:r>
                <a:endParaRPr lang="en-US" altLang="zh-CN" dirty="0">
                  <a:latin typeface="思源黑体 CN Bold" pitchFamily="34" charset="-122"/>
                  <a:ea typeface="思源黑体 CN Bold" pitchFamily="34" charset="-122"/>
                </a:endParaRPr>
              </a:p>
              <a:p>
                <a:r>
                  <a:rPr lang="zh-CN" altLang="en-US" dirty="0">
                    <a:latin typeface="思源黑体 CN Bold" pitchFamily="34" charset="-122"/>
                    <a:ea typeface="思源黑体 CN Bold" pitchFamily="34" charset="-122"/>
                  </a:rPr>
                  <a:t>提供</a:t>
                </a:r>
                <a:endParaRPr lang="en-US" altLang="zh-CN" dirty="0"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5836795" y="4987532"/>
            <a:ext cx="4937439" cy="1340116"/>
            <a:chOff x="5836795" y="5048492"/>
            <a:chExt cx="4937439" cy="1340116"/>
          </a:xfrm>
        </p:grpSpPr>
        <p:grpSp>
          <p:nvGrpSpPr>
            <p:cNvPr id="81" name="组合 16"/>
            <p:cNvGrpSpPr/>
            <p:nvPr/>
          </p:nvGrpSpPr>
          <p:grpSpPr>
            <a:xfrm>
              <a:off x="5836795" y="5314417"/>
              <a:ext cx="542792" cy="542792"/>
              <a:chOff x="5801392" y="1608937"/>
              <a:chExt cx="564831" cy="564831"/>
            </a:xfrm>
          </p:grpSpPr>
          <p:grpSp>
            <p:nvGrpSpPr>
              <p:cNvPr id="87" name="组合 17"/>
              <p:cNvGrpSpPr/>
              <p:nvPr/>
            </p:nvGrpSpPr>
            <p:grpSpPr>
              <a:xfrm>
                <a:off x="5801392" y="1608937"/>
                <a:ext cx="564831" cy="564831"/>
                <a:chOff x="4293177" y="800101"/>
                <a:chExt cx="3605645" cy="3605645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4293177" y="800101"/>
                  <a:ext cx="3605645" cy="36056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55600" dist="190500" dir="7980000" sx="108000" sy="108000" algn="t" rotWithShape="0">
                    <a:prstClr val="black">
                      <a:alpha val="2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4311881" y="818805"/>
                  <a:ext cx="3568237" cy="356823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56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8" name="椭圆 87"/>
              <p:cNvSpPr/>
              <p:nvPr/>
            </p:nvSpPr>
            <p:spPr>
              <a:xfrm>
                <a:off x="5947442" y="1754987"/>
                <a:ext cx="272730" cy="27273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42"/>
            <p:cNvGrpSpPr/>
            <p:nvPr/>
          </p:nvGrpSpPr>
          <p:grpSpPr>
            <a:xfrm>
              <a:off x="6944952" y="5048492"/>
              <a:ext cx="3829282" cy="1340116"/>
              <a:chOff x="6937095" y="1449269"/>
              <a:chExt cx="3626608" cy="1037900"/>
            </a:xfrm>
          </p:grpSpPr>
          <p:sp>
            <p:nvSpPr>
              <p:cNvPr id="85" name="圆角矩形标注 84"/>
              <p:cNvSpPr/>
              <p:nvPr/>
            </p:nvSpPr>
            <p:spPr>
              <a:xfrm>
                <a:off x="6937095" y="1449269"/>
                <a:ext cx="3626608" cy="1037900"/>
              </a:xfrm>
              <a:prstGeom prst="wedgeRoundRectCallout">
                <a:avLst>
                  <a:gd name="adj1" fmla="val -62520"/>
                  <a:gd name="adj2" fmla="val -12767"/>
                  <a:gd name="adj3" fmla="val 16667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圆角矩形标注 85"/>
              <p:cNvSpPr/>
              <p:nvPr/>
            </p:nvSpPr>
            <p:spPr>
              <a:xfrm>
                <a:off x="6955048" y="1469517"/>
                <a:ext cx="3590702" cy="997402"/>
              </a:xfrm>
              <a:prstGeom prst="wedgeRoundRectCallout">
                <a:avLst>
                  <a:gd name="adj1" fmla="val -62520"/>
                  <a:gd name="adj2" fmla="val -12767"/>
                  <a:gd name="adj3" fmla="val 16667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文本框 54"/>
            <p:cNvSpPr txBox="1"/>
            <p:nvPr/>
          </p:nvSpPr>
          <p:spPr>
            <a:xfrm>
              <a:off x="9543562" y="5268984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r>
                <a:rPr lang="zh-CN" altLang="en-US" dirty="0">
                  <a:latin typeface="思源黑体 CN Bold" pitchFamily="34" charset="-122"/>
                  <a:ea typeface="思源黑体 CN Bold" pitchFamily="34" charset="-122"/>
                </a:rPr>
                <a:t>用户</a:t>
              </a:r>
              <a:endParaRPr lang="en-US" altLang="zh-CN" dirty="0">
                <a:latin typeface="思源黑体 CN Bold" pitchFamily="34" charset="-122"/>
                <a:ea typeface="思源黑体 CN Bold" pitchFamily="34" charset="-122"/>
              </a:endParaRPr>
            </a:p>
            <a:p>
              <a:r>
                <a:rPr lang="zh-CN" altLang="en-US" dirty="0">
                  <a:latin typeface="思源黑体 CN Bold" pitchFamily="34" charset="-122"/>
                  <a:ea typeface="思源黑体 CN Bold" pitchFamily="34" charset="-122"/>
                </a:rPr>
                <a:t>获得</a:t>
              </a:r>
              <a:endParaRPr lang="en-US" altLang="zh-CN" dirty="0"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7459546" y="5184189"/>
              <a:ext cx="1952678" cy="110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全面的资源获取渠道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直观的全文预览体验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畅通的云端访问体验</a:t>
              </a:r>
            </a:p>
            <a:p>
              <a:pPr>
                <a:lnSpc>
                  <a:spcPts val="2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itchFamily="34" charset="-122"/>
                  <a:ea typeface="思源黑体 CN Medium" pitchFamily="34" charset="-122"/>
                  <a:cs typeface="Arial" pitchFamily="34" charset="0"/>
                </a:rPr>
                <a:t>全新的信息获取方式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570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527477" y="1706880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1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1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527477" y="334060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0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18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2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4527477" y="4986528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1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23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3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4" name="组合 1023"/>
          <p:cNvGrpSpPr/>
          <p:nvPr/>
        </p:nvGrpSpPr>
        <p:grpSpPr>
          <a:xfrm>
            <a:off x="3986066" y="2253286"/>
            <a:ext cx="123000" cy="3274715"/>
            <a:chOff x="7035471" y="2605314"/>
            <a:chExt cx="123000" cy="32747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8" name="直接连接符 27"/>
            <p:cNvCxnSpPr/>
            <p:nvPr/>
          </p:nvCxnSpPr>
          <p:spPr>
            <a:xfrm>
              <a:off x="7096970" y="2664279"/>
              <a:ext cx="0" cy="3144923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7038658" y="2605314"/>
              <a:ext cx="116626" cy="1166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035471" y="5757031"/>
              <a:ext cx="123000" cy="1229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"/>
          <p:cNvSpPr txBox="1"/>
          <p:nvPr/>
        </p:nvSpPr>
        <p:spPr>
          <a:xfrm>
            <a:off x="901886" y="36014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平台价值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29184" y="3035978"/>
            <a:ext cx="33893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《</a:t>
            </a:r>
            <a:r>
              <a:rPr lang="zh-CN" altLang="en-US" sz="22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中文期刊服务平台</a:t>
            </a:r>
            <a:r>
              <a:rPr lang="en-US" altLang="zh-CN" sz="22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7.0》</a:t>
            </a:r>
          </a:p>
        </p:txBody>
      </p:sp>
      <p:sp>
        <p:nvSpPr>
          <p:cNvPr id="57" name="矩形 56"/>
          <p:cNvSpPr/>
          <p:nvPr/>
        </p:nvSpPr>
        <p:spPr>
          <a:xfrm>
            <a:off x="487680" y="3520363"/>
            <a:ext cx="3450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广泛应用于</a:t>
            </a:r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课题调研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科技查新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项目评估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成果申报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人才选拔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endParaRPr lang="en-US" altLang="zh-CN" sz="1600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科研管理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、</a:t>
            </a:r>
            <a:r>
              <a:rPr lang="zh-CN" altLang="en-US" sz="1600" dirty="0">
                <a:solidFill>
                  <a:srgbClr val="029BD7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期刊投稿</a:t>
            </a:r>
            <a:r>
              <a:rPr lang="zh-CN" altLang="en-US" sz="1600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等用途。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8124117" y="1719072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9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3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64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65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4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8124117" y="332841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2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9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0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5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8124117" y="4974336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2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7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rgbClr val="FFFFFF"/>
                    </a:gs>
                    <a:gs pos="68000">
                      <a:schemeClr val="bg1">
                        <a:lumMod val="85000"/>
                      </a:schemeClr>
                    </a:gs>
                    <a:gs pos="54000">
                      <a:srgbClr val="E9E9E9"/>
                    </a:gs>
                    <a:gs pos="95000">
                      <a:schemeClr val="bg1">
                        <a:lumMod val="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600" b="1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7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chemeClr val="accent1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Impact" panose="020B0806030902050204" pitchFamily="34" charset="0"/>
                  </a:rPr>
                  <a:t>6</a:t>
                </a:r>
                <a:endParaRPr lang="zh-CN" altLang="en-US" sz="3600" b="1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717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3713780" cy="7822343"/>
          </a:xfrm>
        </p:grpSpPr>
        <p:sp>
          <p:nvSpPr>
            <p:cNvPr id="23" name="菱形 22"/>
            <p:cNvSpPr/>
            <p:nvPr/>
          </p:nvSpPr>
          <p:spPr>
            <a:xfrm>
              <a:off x="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菱形 23"/>
            <p:cNvSpPr/>
            <p:nvPr/>
          </p:nvSpPr>
          <p:spPr>
            <a:xfrm>
              <a:off x="1524317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菱形 24"/>
            <p:cNvSpPr/>
            <p:nvPr/>
          </p:nvSpPr>
          <p:spPr>
            <a:xfrm>
              <a:off x="3048635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4572952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菱形 26"/>
            <p:cNvSpPr/>
            <p:nvPr/>
          </p:nvSpPr>
          <p:spPr>
            <a:xfrm>
              <a:off x="6097269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菱形 27"/>
            <p:cNvSpPr/>
            <p:nvPr/>
          </p:nvSpPr>
          <p:spPr>
            <a:xfrm>
              <a:off x="7621586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9145904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菱形 29"/>
            <p:cNvSpPr/>
            <p:nvPr/>
          </p:nvSpPr>
          <p:spPr>
            <a:xfrm>
              <a:off x="1067022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菱形 32"/>
            <p:cNvSpPr/>
            <p:nvPr/>
          </p:nvSpPr>
          <p:spPr>
            <a:xfrm>
              <a:off x="1524317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菱形 33"/>
            <p:cNvSpPr/>
            <p:nvPr/>
          </p:nvSpPr>
          <p:spPr>
            <a:xfrm>
              <a:off x="3048635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菱形 34"/>
            <p:cNvSpPr/>
            <p:nvPr/>
          </p:nvSpPr>
          <p:spPr>
            <a:xfrm>
              <a:off x="4572952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菱形 35"/>
            <p:cNvSpPr/>
            <p:nvPr/>
          </p:nvSpPr>
          <p:spPr>
            <a:xfrm>
              <a:off x="6097269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菱形 36"/>
            <p:cNvSpPr/>
            <p:nvPr/>
          </p:nvSpPr>
          <p:spPr>
            <a:xfrm>
              <a:off x="7621586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菱形 37"/>
            <p:cNvSpPr/>
            <p:nvPr/>
          </p:nvSpPr>
          <p:spPr>
            <a:xfrm>
              <a:off x="9145904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菱形 38"/>
            <p:cNvSpPr/>
            <p:nvPr/>
          </p:nvSpPr>
          <p:spPr>
            <a:xfrm>
              <a:off x="1067022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菱形 40"/>
            <p:cNvSpPr/>
            <p:nvPr/>
          </p:nvSpPr>
          <p:spPr>
            <a:xfrm>
              <a:off x="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菱形 41"/>
            <p:cNvSpPr/>
            <p:nvPr/>
          </p:nvSpPr>
          <p:spPr>
            <a:xfrm>
              <a:off x="1524317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菱形 42"/>
            <p:cNvSpPr/>
            <p:nvPr/>
          </p:nvSpPr>
          <p:spPr>
            <a:xfrm>
              <a:off x="3048635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菱形 43"/>
            <p:cNvSpPr/>
            <p:nvPr/>
          </p:nvSpPr>
          <p:spPr>
            <a:xfrm>
              <a:off x="4572952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菱形 44"/>
            <p:cNvSpPr/>
            <p:nvPr/>
          </p:nvSpPr>
          <p:spPr>
            <a:xfrm>
              <a:off x="6097269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菱形 45"/>
            <p:cNvSpPr/>
            <p:nvPr/>
          </p:nvSpPr>
          <p:spPr>
            <a:xfrm>
              <a:off x="7621586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菱形 46"/>
            <p:cNvSpPr/>
            <p:nvPr/>
          </p:nvSpPr>
          <p:spPr>
            <a:xfrm>
              <a:off x="9145904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菱形 47"/>
            <p:cNvSpPr/>
            <p:nvPr/>
          </p:nvSpPr>
          <p:spPr>
            <a:xfrm>
              <a:off x="1067022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1524317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3048635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4572952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6097269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菱形 17"/>
            <p:cNvSpPr/>
            <p:nvPr/>
          </p:nvSpPr>
          <p:spPr>
            <a:xfrm>
              <a:off x="7621586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9145904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菱形 19"/>
            <p:cNvSpPr/>
            <p:nvPr/>
          </p:nvSpPr>
          <p:spPr>
            <a:xfrm>
              <a:off x="1067022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菱形 49"/>
            <p:cNvSpPr/>
            <p:nvPr/>
          </p:nvSpPr>
          <p:spPr>
            <a:xfrm>
              <a:off x="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菱形 50"/>
            <p:cNvSpPr/>
            <p:nvPr/>
          </p:nvSpPr>
          <p:spPr>
            <a:xfrm>
              <a:off x="1524317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菱形 51"/>
            <p:cNvSpPr/>
            <p:nvPr/>
          </p:nvSpPr>
          <p:spPr>
            <a:xfrm>
              <a:off x="3048635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菱形 52"/>
            <p:cNvSpPr/>
            <p:nvPr/>
          </p:nvSpPr>
          <p:spPr>
            <a:xfrm>
              <a:off x="4572952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菱形 53"/>
            <p:cNvSpPr/>
            <p:nvPr/>
          </p:nvSpPr>
          <p:spPr>
            <a:xfrm>
              <a:off x="6097269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菱形 54"/>
            <p:cNvSpPr/>
            <p:nvPr/>
          </p:nvSpPr>
          <p:spPr>
            <a:xfrm>
              <a:off x="7621586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菱形 55"/>
            <p:cNvSpPr/>
            <p:nvPr/>
          </p:nvSpPr>
          <p:spPr>
            <a:xfrm>
              <a:off x="9145904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菱形 56"/>
            <p:cNvSpPr/>
            <p:nvPr/>
          </p:nvSpPr>
          <p:spPr>
            <a:xfrm>
              <a:off x="1067022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菱形 57"/>
            <p:cNvSpPr/>
            <p:nvPr/>
          </p:nvSpPr>
          <p:spPr>
            <a:xfrm>
              <a:off x="12192000" y="156485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菱形 58"/>
            <p:cNvSpPr/>
            <p:nvPr/>
          </p:nvSpPr>
          <p:spPr>
            <a:xfrm>
              <a:off x="12192000" y="3130244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菱形 59"/>
            <p:cNvSpPr/>
            <p:nvPr/>
          </p:nvSpPr>
          <p:spPr>
            <a:xfrm>
              <a:off x="12192000" y="4716833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菱形 60"/>
            <p:cNvSpPr/>
            <p:nvPr/>
          </p:nvSpPr>
          <p:spPr>
            <a:xfrm>
              <a:off x="12192000" y="0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菱形 61"/>
            <p:cNvSpPr/>
            <p:nvPr/>
          </p:nvSpPr>
          <p:spPr>
            <a:xfrm>
              <a:off x="12192000" y="6269588"/>
              <a:ext cx="1521780" cy="1552755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2665185"/>
            <a:ext cx="12192000" cy="14768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1164" y="1768773"/>
            <a:ext cx="3269672" cy="3269672"/>
            <a:chOff x="4293177" y="800101"/>
            <a:chExt cx="3605645" cy="3605645"/>
          </a:xfrm>
        </p:grpSpPr>
        <p:sp>
          <p:nvSpPr>
            <p:cNvPr id="2" name="椭圆 1"/>
            <p:cNvSpPr/>
            <p:nvPr/>
          </p:nvSpPr>
          <p:spPr>
            <a:xfrm>
              <a:off x="4293177" y="800101"/>
              <a:ext cx="3605645" cy="36056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68300" dist="139700" dir="7980000" sx="108000" sy="108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311881" y="818805"/>
              <a:ext cx="3568237" cy="356823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rgbClr val="FFFFFF"/>
                </a:gs>
                <a:gs pos="79000">
                  <a:schemeClr val="bg1">
                    <a:lumMod val="85000"/>
                  </a:schemeClr>
                </a:gs>
                <a:gs pos="63000">
                  <a:srgbClr val="E9E9E9"/>
                </a:gs>
                <a:gs pos="95000">
                  <a:schemeClr val="bg1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92830" y="2902755"/>
            <a:ext cx="323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000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0399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3332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平台简介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593558" y="5686687"/>
            <a:ext cx="11125965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93558" y="5734063"/>
            <a:ext cx="11247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维普资讯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7.0》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是以</a:t>
            </a:r>
            <a:r>
              <a:rPr lang="zh-CN" altLang="en-US" dirty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中文期刊资源保障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为基础，以</a:t>
            </a:r>
            <a:r>
              <a:rPr lang="zh-CN" altLang="en-US" dirty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数据整理、信息挖掘、情报分析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为路径，以</a:t>
            </a:r>
            <a:r>
              <a:rPr lang="zh-CN" altLang="en-US" dirty="0">
                <a:solidFill>
                  <a:schemeClr val="accent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数据对象化</a:t>
            </a:r>
            <a:r>
              <a:rPr lang="zh-CN" altLang="en-US" dirty="0">
                <a:solidFill>
                  <a:schemeClr val="accent6">
                    <a:lumMod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核心，面向知识服务与应用的一体化服务平台。</a:t>
            </a:r>
          </a:p>
        </p:txBody>
      </p:sp>
      <p:pic>
        <p:nvPicPr>
          <p:cNvPr id="22" name="图片 3" descr="维普资讯中文期刊服务平台- 首页.png"/>
          <p:cNvPicPr>
            <a:picLocks noChangeAspect="1"/>
          </p:cNvPicPr>
          <p:nvPr/>
        </p:nvPicPr>
        <p:blipFill>
          <a:blip r:embed="rId2" cstate="print"/>
          <a:srcRect r="727"/>
          <a:stretch>
            <a:fillRect/>
          </a:stretch>
        </p:blipFill>
        <p:spPr bwMode="auto">
          <a:xfrm>
            <a:off x="2594909" y="1237130"/>
            <a:ext cx="7180841" cy="42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18930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9644" y="1543868"/>
            <a:ext cx="336662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zh-CN" altLang="en-US" sz="23900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29392" y="465985"/>
            <a:ext cx="5461053" cy="4483094"/>
            <a:chOff x="502393" y="801721"/>
            <a:chExt cx="2142968" cy="1759208"/>
          </a:xfrm>
        </p:grpSpPr>
        <p:sp>
          <p:nvSpPr>
            <p:cNvPr id="11" name="椭圆 10"/>
            <p:cNvSpPr/>
            <p:nvPr/>
          </p:nvSpPr>
          <p:spPr>
            <a:xfrm rot="18931689">
              <a:off x="502393" y="1367343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2" name="直角三角形 11"/>
            <p:cNvSpPr/>
            <p:nvPr/>
          </p:nvSpPr>
          <p:spPr>
            <a:xfrm rot="5400000">
              <a:off x="809873" y="801721"/>
              <a:ext cx="1759208" cy="17592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847769" y="2607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4400" b="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Bold" pitchFamily="34" charset="-122"/>
                <a:ea typeface="思源黑体 CN Bold" pitchFamily="34" charset="-122"/>
              </a:rPr>
              <a:t>平台参数</a:t>
            </a:r>
            <a:endParaRPr lang="en-US" altLang="zh-CN" sz="4400" b="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 CN Bold" pitchFamily="34" charset="-122"/>
              <a:ea typeface="思源黑体 CN Bold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847769" y="3377276"/>
            <a:ext cx="64443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47769" y="3464362"/>
            <a:ext cx="27722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902700" y="3524553"/>
            <a:ext cx="2446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29BD7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让数据说话。</a:t>
            </a:r>
          </a:p>
        </p:txBody>
      </p:sp>
    </p:spTree>
    <p:extLst>
      <p:ext uri="{BB962C8B-B14F-4D97-AF65-F5344CB8AC3E}">
        <p14:creationId xmlns:p14="http://schemas.microsoft.com/office/powerpoint/2010/main" val="39610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0632" y="208547"/>
            <a:ext cx="11951368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69263" y="0"/>
            <a:ext cx="2261177" cy="1283368"/>
            <a:chOff x="346528" y="801721"/>
            <a:chExt cx="2142968" cy="1216277"/>
          </a:xfrm>
        </p:grpSpPr>
        <p:sp>
          <p:nvSpPr>
            <p:cNvPr id="3" name="椭圆 2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直角三角形 3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01886" y="4004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平台参数</a:t>
            </a:r>
            <a:endParaRPr lang="en-US" altLang="zh-CN" sz="3200" b="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10800000">
            <a:off x="10415614" y="-16042"/>
            <a:ext cx="2261177" cy="1283368"/>
            <a:chOff x="346528" y="801721"/>
            <a:chExt cx="2142968" cy="1216277"/>
          </a:xfrm>
        </p:grpSpPr>
        <p:sp>
          <p:nvSpPr>
            <p:cNvPr id="8" name="椭圆 7"/>
            <p:cNvSpPr/>
            <p:nvPr/>
          </p:nvSpPr>
          <p:spPr>
            <a:xfrm rot="18931689">
              <a:off x="346528" y="1140656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9" name="直角三角形 8"/>
            <p:cNvSpPr/>
            <p:nvPr/>
          </p:nvSpPr>
          <p:spPr>
            <a:xfrm rot="5400000">
              <a:off x="809873" y="801721"/>
              <a:ext cx="1216277" cy="12162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27755" y="1527879"/>
            <a:ext cx="4321716" cy="1460932"/>
            <a:chOff x="1433625" y="1662349"/>
            <a:chExt cx="4590657" cy="1551846"/>
          </a:xfrm>
        </p:grpSpPr>
        <p:sp>
          <p:nvSpPr>
            <p:cNvPr id="74" name="矩形 7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期刊总量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323842" y="1990013"/>
              <a:ext cx="2395792" cy="88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14500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余种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其中现刊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9510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种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527755" y="3208762"/>
            <a:ext cx="4321716" cy="1460932"/>
            <a:chOff x="1433625" y="1662349"/>
            <a:chExt cx="4590657" cy="1551846"/>
          </a:xfrm>
        </p:grpSpPr>
        <p:sp>
          <p:nvSpPr>
            <p:cNvPr id="116" name="矩形 115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20" name="圆角矩形 119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核心期刊</a:t>
                </a:r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3338126" y="2147135"/>
              <a:ext cx="2395792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1983</a:t>
              </a:r>
              <a:r>
                <a:rPr lang="zh-CN" altLang="en-US" b="1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种</a:t>
              </a:r>
              <a:endParaRPr lang="en-US" altLang="zh-CN" b="1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1527755" y="4916538"/>
            <a:ext cx="4321716" cy="1460932"/>
            <a:chOff x="1433625" y="1662349"/>
            <a:chExt cx="4590657" cy="1551846"/>
          </a:xfrm>
        </p:grpSpPr>
        <p:sp>
          <p:nvSpPr>
            <p:cNvPr id="123" name="矩形 122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27" name="圆角矩形 12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文献总量</a:t>
                </a: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3323842" y="2147134"/>
              <a:ext cx="2395792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5700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余万篇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6314908" y="1527879"/>
            <a:ext cx="4321716" cy="1460932"/>
            <a:chOff x="1433625" y="1662349"/>
            <a:chExt cx="4590657" cy="1551846"/>
          </a:xfrm>
        </p:grpSpPr>
        <p:sp>
          <p:nvSpPr>
            <p:cNvPr id="130" name="矩形 129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34" name="圆角矩形 133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圆角矩形 134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回溯年限</a:t>
                </a:r>
              </a:p>
            </p:txBody>
          </p:sp>
        </p:grpSp>
        <p:sp>
          <p:nvSpPr>
            <p:cNvPr id="132" name="矩形 131"/>
            <p:cNvSpPr/>
            <p:nvPr/>
          </p:nvSpPr>
          <p:spPr>
            <a:xfrm>
              <a:off x="3052450" y="2018580"/>
              <a:ext cx="2957548" cy="882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1989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部分期刊回溯至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1955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14908" y="3208762"/>
            <a:ext cx="4321716" cy="1460932"/>
            <a:chOff x="1433625" y="1662349"/>
            <a:chExt cx="4590657" cy="1551846"/>
          </a:xfrm>
        </p:grpSpPr>
        <p:sp>
          <p:nvSpPr>
            <p:cNvPr id="153" name="矩形 152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56" name="圆角矩形 155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更新周期</a:t>
                </a:r>
              </a:p>
            </p:txBody>
          </p:sp>
        </p:grpSp>
        <p:sp>
          <p:nvSpPr>
            <p:cNvPr id="155" name="矩形 154"/>
            <p:cNvSpPr/>
            <p:nvPr/>
          </p:nvSpPr>
          <p:spPr>
            <a:xfrm>
              <a:off x="3052450" y="2175703"/>
              <a:ext cx="2957548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中心网站</a:t>
              </a:r>
              <a:r>
                <a:rPr lang="zh-CN" altLang="en-US" sz="30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每日更新</a:t>
              </a:r>
              <a:endParaRPr lang="en-US" altLang="zh-CN" sz="3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6314908" y="4929986"/>
            <a:ext cx="4321716" cy="1460932"/>
            <a:chOff x="1433625" y="1662349"/>
            <a:chExt cx="4590657" cy="1551846"/>
          </a:xfrm>
        </p:grpSpPr>
        <p:sp>
          <p:nvSpPr>
            <p:cNvPr id="159" name="矩形 158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62" name="圆角矩形 161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圆角矩形 162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版权保护</a:t>
                </a:r>
              </a:p>
            </p:txBody>
          </p:sp>
        </p:grpSp>
        <p:sp>
          <p:nvSpPr>
            <p:cNvPr id="161" name="矩形 160"/>
            <p:cNvSpPr/>
            <p:nvPr/>
          </p:nvSpPr>
          <p:spPr>
            <a:xfrm>
              <a:off x="3009599" y="1990012"/>
              <a:ext cx="2957548" cy="980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  严格遵守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著作权法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与期刊社签署收录协议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支付版权使用费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788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4"/>
          <p:cNvGrpSpPr/>
          <p:nvPr/>
        </p:nvGrpSpPr>
        <p:grpSpPr>
          <a:xfrm>
            <a:off x="1084001" y="438666"/>
            <a:ext cx="10251868" cy="1282557"/>
            <a:chOff x="1433625" y="1662349"/>
            <a:chExt cx="10889844" cy="1551846"/>
          </a:xfrm>
        </p:grpSpPr>
        <p:sp>
          <p:nvSpPr>
            <p:cNvPr id="74" name="矩形 73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学科分类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323841" y="1900808"/>
              <a:ext cx="8499693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医药卫生、农业科学、机械工程、自动化与计算机技术、化学工程、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经济管理、政治法律、哲学宗教、文学艺术等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en-US" altLang="zh-CN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35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个学科大类，</a:t>
              </a:r>
              <a:r>
                <a:rPr lang="en-US" altLang="zh-CN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457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个学科小类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46" name="组合 14"/>
          <p:cNvGrpSpPr/>
          <p:nvPr/>
        </p:nvGrpSpPr>
        <p:grpSpPr>
          <a:xfrm>
            <a:off x="1084001" y="1958184"/>
            <a:ext cx="10251868" cy="1282557"/>
            <a:chOff x="1433625" y="1662349"/>
            <a:chExt cx="10889844" cy="1551846"/>
          </a:xfrm>
        </p:grpSpPr>
        <p:sp>
          <p:nvSpPr>
            <p:cNvPr id="47" name="矩形 4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检索方式</a:t>
                </a: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3323841" y="1900808"/>
              <a:ext cx="8499693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文献检索、期刊检索、主题检索、作者检索、机构检索、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基金检索、学科检索、地区检索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以及基于这</a:t>
              </a:r>
              <a:r>
                <a:rPr lang="en-US" altLang="zh-CN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8</a:t>
              </a:r>
              <a:r>
                <a:rPr lang="zh-CN" altLang="en-US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个维度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的综合检索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52" name="组合 14"/>
          <p:cNvGrpSpPr/>
          <p:nvPr/>
        </p:nvGrpSpPr>
        <p:grpSpPr>
          <a:xfrm>
            <a:off x="1084001" y="3477702"/>
            <a:ext cx="10251868" cy="1282557"/>
            <a:chOff x="1433625" y="1662349"/>
            <a:chExt cx="10889844" cy="1551846"/>
          </a:xfrm>
        </p:grpSpPr>
        <p:sp>
          <p:nvSpPr>
            <p:cNvPr id="53" name="矩形 5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56" name="圆角矩形 55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著录标准</a:t>
                </a: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2853263" y="1884538"/>
              <a:ext cx="9327368" cy="1247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中国图书馆分类法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检索期刊条目著录规则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文献主题标引规则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文后参考文献著录规则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》 (GB/T 7714-2005) 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，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严格人工质检，著录错误率</a:t>
              </a:r>
              <a:r>
                <a:rPr lang="zh-CN" altLang="en-US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≤</a:t>
              </a:r>
              <a:r>
                <a:rPr lang="en-US" altLang="zh-CN" sz="2500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0.0003</a:t>
              </a:r>
            </a:p>
          </p:txBody>
        </p:sp>
      </p:grpSp>
      <p:grpSp>
        <p:nvGrpSpPr>
          <p:cNvPr id="58" name="组合 14"/>
          <p:cNvGrpSpPr/>
          <p:nvPr/>
        </p:nvGrpSpPr>
        <p:grpSpPr>
          <a:xfrm>
            <a:off x="1084001" y="5024114"/>
            <a:ext cx="10251868" cy="1282557"/>
            <a:chOff x="1433625" y="1662349"/>
            <a:chExt cx="10889844" cy="1551846"/>
          </a:xfrm>
        </p:grpSpPr>
        <p:sp>
          <p:nvSpPr>
            <p:cNvPr id="59" name="矩形 58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rgbClr val="FFFFFF"/>
                  </a:gs>
                  <a:gs pos="79000">
                    <a:schemeClr val="bg1">
                      <a:lumMod val="85000"/>
                    </a:schemeClr>
                  </a:gs>
                  <a:gs pos="63000">
                    <a:srgbClr val="E9E9E9"/>
                  </a:gs>
                  <a:gs pos="95000">
                    <a:schemeClr val="bg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300" dirty="0">
                    <a:solidFill>
                      <a:schemeClr val="accent6">
                        <a:lumMod val="25000"/>
                      </a:schemeClr>
                    </a:solidFill>
                    <a:latin typeface="思源黑体 CN Bold" pitchFamily="34" charset="-122"/>
                    <a:ea typeface="思源黑体 CN Bold" pitchFamily="34" charset="-122"/>
                  </a:rPr>
                  <a:t>技术标准</a:t>
                </a: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2853264" y="1933349"/>
              <a:ext cx="9327369" cy="1117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采用百度、淘宝等大型企业共同采用的</a:t>
              </a:r>
              <a:r>
                <a:rPr lang="en-US" altLang="zh-CN" dirty="0" err="1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Hadoop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架构体系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高可靠性、高扩展性、高效性、高容错性，支持云服务架构</a:t>
              </a:r>
              <a:endParaRPr lang="en-US" altLang="zh-CN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同时支持 </a:t>
              </a:r>
              <a:r>
                <a:rPr lang="en-US" altLang="zh-CN" dirty="0" err="1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Openurl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思源黑体 CN Medium" pitchFamily="34" charset="-122"/>
                  <a:ea typeface="思源黑体 CN Medium" pitchFamily="34" charset="-122"/>
                </a:rPr>
                <a:t>国际标准协议，可为客户单位提供异构数据库的开放链接增值服务</a:t>
              </a:r>
              <a:endParaRPr lang="en-US" altLang="zh-CN" sz="3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788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9644" y="1543868"/>
            <a:ext cx="345318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00" dirty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zh-CN" altLang="en-US" sz="23900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729392" y="465985"/>
            <a:ext cx="5461053" cy="4483094"/>
            <a:chOff x="502393" y="801721"/>
            <a:chExt cx="2142968" cy="1759208"/>
          </a:xfrm>
        </p:grpSpPr>
        <p:sp>
          <p:nvSpPr>
            <p:cNvPr id="11" name="椭圆 10"/>
            <p:cNvSpPr/>
            <p:nvPr/>
          </p:nvSpPr>
          <p:spPr>
            <a:xfrm rot="18931689">
              <a:off x="502393" y="1367343"/>
              <a:ext cx="2142968" cy="508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alpha val="40000"/>
                  </a:schemeClr>
                </a:gs>
                <a:gs pos="32000">
                  <a:schemeClr val="tx1">
                    <a:alpha val="3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12" name="直角三角形 11"/>
            <p:cNvSpPr/>
            <p:nvPr/>
          </p:nvSpPr>
          <p:spPr>
            <a:xfrm rot="5400000">
              <a:off x="809873" y="801721"/>
              <a:ext cx="1759208" cy="17592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4847769" y="3377276"/>
            <a:ext cx="644434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47769" y="3464362"/>
            <a:ext cx="2772229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847769" y="260783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 b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Adobe Gothic Std B" panose="020B0800000000000000" pitchFamily="34" charset="-128"/>
              </a:defRPr>
            </a:lvl1pPr>
          </a:lstStyle>
          <a:p>
            <a:r>
              <a:rPr lang="zh-CN" altLang="en-US" dirty="0">
                <a:latin typeface="思源黑体 CN Bold" pitchFamily="34" charset="-122"/>
                <a:ea typeface="思源黑体 CN Bold" pitchFamily="34" charset="-122"/>
              </a:rPr>
              <a:t>六大功能</a:t>
            </a:r>
            <a:endParaRPr lang="en-US" altLang="zh-CN" dirty="0"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08377" y="3524553"/>
            <a:ext cx="5177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29BD7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功能不是目的，体验才是真理。</a:t>
            </a:r>
          </a:p>
        </p:txBody>
      </p:sp>
    </p:spTree>
    <p:extLst>
      <p:ext uri="{BB962C8B-B14F-4D97-AF65-F5344CB8AC3E}">
        <p14:creationId xmlns:p14="http://schemas.microsoft.com/office/powerpoint/2010/main" val="37702228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5682164" y="3630705"/>
            <a:ext cx="1617552" cy="1617552"/>
            <a:chOff x="2753786" y="1608937"/>
            <a:chExt cx="2980266" cy="2980266"/>
          </a:xfrm>
        </p:grpSpPr>
        <p:sp>
          <p:nvSpPr>
            <p:cNvPr id="48" name="形状 47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同心圆 48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00694" y="1519517"/>
            <a:ext cx="1803619" cy="1803619"/>
            <a:chOff x="2753786" y="1608937"/>
            <a:chExt cx="2980266" cy="2980266"/>
          </a:xfrm>
        </p:grpSpPr>
        <p:sp>
          <p:nvSpPr>
            <p:cNvPr id="25" name="形状 2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同心圆 11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23280">
                  <a:srgbClr val="969696"/>
                </a:gs>
                <a:gs pos="48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330965">
            <a:off x="5089110" y="1842245"/>
            <a:ext cx="1843573" cy="1843573"/>
            <a:chOff x="2753786" y="1608937"/>
            <a:chExt cx="2980266" cy="2980266"/>
          </a:xfrm>
        </p:grpSpPr>
        <p:sp>
          <p:nvSpPr>
            <p:cNvPr id="28" name="形状 27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同心圆 28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/>
                </a:gs>
                <a:gs pos="2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64617" y="3212075"/>
            <a:ext cx="1765958" cy="1765958"/>
            <a:chOff x="2753786" y="1608937"/>
            <a:chExt cx="2980266" cy="2980266"/>
          </a:xfrm>
        </p:grpSpPr>
        <p:sp>
          <p:nvSpPr>
            <p:cNvPr id="31" name="形状 30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同心圆 31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61000">
                  <a:schemeClr val="accent1">
                    <a:lumMod val="97000"/>
                    <a:lumOff val="3000"/>
                  </a:schemeClr>
                </a:gs>
                <a:gs pos="85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076358" y="2011038"/>
            <a:ext cx="418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8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73870" y="2353236"/>
            <a:ext cx="494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4546A"/>
                </a:solidFill>
                <a:latin typeface="Impact" panose="020B0806030902050204" pitchFamily="34" charset="0"/>
              </a:rPr>
              <a:t>2</a:t>
            </a:r>
            <a:endParaRPr lang="zh-CN" altLang="en-US" sz="48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17466" y="370090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2AFF3"/>
                </a:solidFill>
                <a:latin typeface="Impact" panose="020B0806030902050204" pitchFamily="34" charset="0"/>
              </a:rPr>
              <a:t>4</a:t>
            </a:r>
            <a:endParaRPr lang="zh-CN" altLang="en-US" sz="4800" dirty="0">
              <a:solidFill>
                <a:srgbClr val="02AFF3"/>
              </a:solidFill>
              <a:latin typeface="Impact" panose="020B080603090205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9898" y="137373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智能的文献检索系统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98916" y="1691711"/>
            <a:ext cx="2103942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联想式信息检索模式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大大提高检索效率</a:t>
            </a:r>
          </a:p>
        </p:txBody>
      </p:sp>
      <p:cxnSp>
        <p:nvCxnSpPr>
          <p:cNvPr id="43" name="肘形连接符 42"/>
          <p:cNvCxnSpPr>
            <a:stCxn id="12" idx="5"/>
          </p:cNvCxnSpPr>
          <p:nvPr/>
        </p:nvCxnSpPr>
        <p:spPr>
          <a:xfrm rot="16200000" flipV="1">
            <a:off x="2946058" y="1427804"/>
            <a:ext cx="737708" cy="983655"/>
          </a:xfrm>
          <a:prstGeom prst="bentConnector2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29" idx="3"/>
          </p:cNvCxnSpPr>
          <p:nvPr/>
        </p:nvCxnSpPr>
        <p:spPr>
          <a:xfrm rot="5400000" flipH="1" flipV="1">
            <a:off x="5865666" y="1427166"/>
            <a:ext cx="1115137" cy="54681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连接符 45"/>
          <p:cNvCxnSpPr>
            <a:stCxn id="32" idx="6"/>
          </p:cNvCxnSpPr>
          <p:nvPr/>
        </p:nvCxnSpPr>
        <p:spPr>
          <a:xfrm rot="10800000" flipV="1">
            <a:off x="2823882" y="4225118"/>
            <a:ext cx="1538300" cy="14517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7240640" y="3415551"/>
            <a:ext cx="1513397" cy="1513397"/>
            <a:chOff x="2753786" y="1608937"/>
            <a:chExt cx="2980266" cy="2980266"/>
          </a:xfrm>
        </p:grpSpPr>
        <p:sp>
          <p:nvSpPr>
            <p:cNvPr id="44" name="形状 43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同心圆 49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/>
                </a:gs>
                <a:gs pos="24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21041279">
            <a:off x="6904604" y="1408395"/>
            <a:ext cx="2004205" cy="200420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同心圆 52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61000">
                  <a:schemeClr val="accent1">
                    <a:lumMod val="97000"/>
                    <a:lumOff val="3000"/>
                  </a:schemeClr>
                </a:gs>
                <a:gs pos="85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" name="文本框 34"/>
          <p:cNvSpPr txBox="1"/>
          <p:nvPr/>
        </p:nvSpPr>
        <p:spPr>
          <a:xfrm>
            <a:off x="7664812" y="1997606"/>
            <a:ext cx="51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02AFF3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5" name="文本框 14"/>
          <p:cNvSpPr txBox="1"/>
          <p:nvPr/>
        </p:nvSpPr>
        <p:spPr>
          <a:xfrm>
            <a:off x="6338921" y="4113120"/>
            <a:ext cx="3363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dirty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6" name="文本框 33"/>
          <p:cNvSpPr txBox="1"/>
          <p:nvPr/>
        </p:nvSpPr>
        <p:spPr>
          <a:xfrm>
            <a:off x="7761575" y="3820086"/>
            <a:ext cx="461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40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cxnSp>
        <p:nvCxnSpPr>
          <p:cNvPr id="66" name="肘形连接符 42"/>
          <p:cNvCxnSpPr>
            <a:stCxn id="49" idx="0"/>
          </p:cNvCxnSpPr>
          <p:nvPr/>
        </p:nvCxnSpPr>
        <p:spPr>
          <a:xfrm rot="5400000">
            <a:off x="5814323" y="4892355"/>
            <a:ext cx="804007" cy="78749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连接符 66"/>
          <p:cNvCxnSpPr/>
          <p:nvPr/>
        </p:nvCxnSpPr>
        <p:spPr>
          <a:xfrm flipV="1">
            <a:off x="8243047" y="4034118"/>
            <a:ext cx="1210235" cy="47065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stCxn id="53" idx="2"/>
          </p:cNvCxnSpPr>
          <p:nvPr/>
        </p:nvCxnSpPr>
        <p:spPr>
          <a:xfrm flipV="1">
            <a:off x="8426460" y="1438836"/>
            <a:ext cx="986481" cy="736851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5133637" y="698999"/>
            <a:ext cx="37145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任意检索条件下对检索结果进行再次组配</a:t>
            </a:r>
          </a:p>
        </p:txBody>
      </p:sp>
      <p:sp>
        <p:nvSpPr>
          <p:cNvPr id="76" name="矩形 75"/>
          <p:cNvSpPr/>
          <p:nvPr/>
        </p:nvSpPr>
        <p:spPr>
          <a:xfrm>
            <a:off x="5633894" y="3851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灵活的聚类组配方式</a:t>
            </a:r>
            <a:endParaRPr lang="zh-CN" altLang="en-US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474541" y="1536190"/>
            <a:ext cx="20764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全方面的资源获取渠道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453034" y="127662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完善的全文保障服务</a:t>
            </a:r>
            <a:endParaRPr lang="zh-CN" altLang="en-US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530825" y="4172823"/>
            <a:ext cx="2073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两两对象之间的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知识脉络关联及延伸</a:t>
            </a:r>
          </a:p>
        </p:txBody>
      </p:sp>
      <p:sp>
        <p:nvSpPr>
          <p:cNvPr id="81" name="矩形 80"/>
          <p:cNvSpPr/>
          <p:nvPr/>
        </p:nvSpPr>
        <p:spPr>
          <a:xfrm>
            <a:off x="9538023" y="388583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精确的对象数据对比</a:t>
            </a:r>
            <a:endParaRPr lang="zh-CN" altLang="en-US" dirty="0">
              <a:solidFill>
                <a:srgbClr val="44546A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9530" y="4499026"/>
            <a:ext cx="2663670" cy="38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深入追踪研究课题的来龙去脉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88329" y="418567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深入的引文追踪分析</a:t>
            </a:r>
            <a:endParaRPr lang="zh-CN" altLang="en-US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783297" y="578436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详尽的计量分析报告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243067" y="6102346"/>
            <a:ext cx="3408308" cy="38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快速掌握相关领域内的前沿学术成果</a:t>
            </a:r>
          </a:p>
        </p:txBody>
      </p:sp>
    </p:spTree>
    <p:extLst>
      <p:ext uri="{BB962C8B-B14F-4D97-AF65-F5344CB8AC3E}">
        <p14:creationId xmlns:p14="http://schemas.microsoft.com/office/powerpoint/2010/main" val="130857248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AFF3"/>
      </a:accent1>
      <a:accent2>
        <a:srgbClr val="0277A6"/>
      </a:accent2>
      <a:accent3>
        <a:srgbClr val="F29602"/>
      </a:accent3>
      <a:accent4>
        <a:srgbClr val="A6A6A6"/>
      </a:accent4>
      <a:accent5>
        <a:srgbClr val="0D0D0D"/>
      </a:accent5>
      <a:accent6>
        <a:srgbClr val="F2F2F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1354</Words>
  <Application>Microsoft Office PowerPoint</Application>
  <PresentationFormat>宽屏</PresentationFormat>
  <Paragraphs>203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经典美黑简</vt:lpstr>
      <vt:lpstr>思源黑体 CN Bold</vt:lpstr>
      <vt:lpstr>思源黑体 CN Heavy</vt:lpstr>
      <vt:lpstr>思源黑体 CN Medium</vt:lpstr>
      <vt:lpstr>宋体</vt:lpstr>
      <vt:lpstr>微软雅黑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</dc:creator>
  <cp:lastModifiedBy> </cp:lastModifiedBy>
  <cp:revision>217</cp:revision>
  <dcterms:created xsi:type="dcterms:W3CDTF">2014-10-31T02:17:22Z</dcterms:created>
  <dcterms:modified xsi:type="dcterms:W3CDTF">2018-10-25T06:54:02Z</dcterms:modified>
</cp:coreProperties>
</file>