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handoutMasterIdLst>
    <p:handoutMasterId r:id="rId77"/>
  </p:handoutMasterIdLst>
  <p:sldIdLst>
    <p:sldId id="294" r:id="rId2"/>
    <p:sldId id="414" r:id="rId3"/>
    <p:sldId id="422" r:id="rId4"/>
    <p:sldId id="423" r:id="rId5"/>
    <p:sldId id="483" r:id="rId6"/>
    <p:sldId id="403" r:id="rId7"/>
    <p:sldId id="402" r:id="rId8"/>
    <p:sldId id="415" r:id="rId9"/>
    <p:sldId id="416" r:id="rId10"/>
    <p:sldId id="424" r:id="rId11"/>
    <p:sldId id="400" r:id="rId12"/>
    <p:sldId id="401" r:id="rId13"/>
    <p:sldId id="417" r:id="rId14"/>
    <p:sldId id="418" r:id="rId15"/>
    <p:sldId id="419" r:id="rId16"/>
    <p:sldId id="420" r:id="rId17"/>
    <p:sldId id="421" r:id="rId18"/>
    <p:sldId id="425" r:id="rId19"/>
    <p:sldId id="426" r:id="rId20"/>
    <p:sldId id="427" r:id="rId21"/>
    <p:sldId id="430" r:id="rId22"/>
    <p:sldId id="465" r:id="rId23"/>
    <p:sldId id="429" r:id="rId24"/>
    <p:sldId id="431" r:id="rId25"/>
    <p:sldId id="434" r:id="rId26"/>
    <p:sldId id="311" r:id="rId27"/>
    <p:sldId id="342" r:id="rId28"/>
    <p:sldId id="432" r:id="rId29"/>
    <p:sldId id="428" r:id="rId30"/>
    <p:sldId id="433" r:id="rId31"/>
    <p:sldId id="436" r:id="rId32"/>
    <p:sldId id="435" r:id="rId33"/>
    <p:sldId id="438" r:id="rId34"/>
    <p:sldId id="440" r:id="rId35"/>
    <p:sldId id="441" r:id="rId36"/>
    <p:sldId id="442" r:id="rId37"/>
    <p:sldId id="451" r:id="rId38"/>
    <p:sldId id="452" r:id="rId39"/>
    <p:sldId id="450" r:id="rId40"/>
    <p:sldId id="453" r:id="rId41"/>
    <p:sldId id="455" r:id="rId42"/>
    <p:sldId id="456" r:id="rId43"/>
    <p:sldId id="481" r:id="rId44"/>
    <p:sldId id="457" r:id="rId45"/>
    <p:sldId id="454" r:id="rId46"/>
    <p:sldId id="443" r:id="rId47"/>
    <p:sldId id="446" r:id="rId48"/>
    <p:sldId id="447" r:id="rId49"/>
    <p:sldId id="459" r:id="rId50"/>
    <p:sldId id="458" r:id="rId51"/>
    <p:sldId id="460" r:id="rId52"/>
    <p:sldId id="461" r:id="rId53"/>
    <p:sldId id="449" r:id="rId54"/>
    <p:sldId id="444" r:id="rId55"/>
    <p:sldId id="462" r:id="rId56"/>
    <p:sldId id="463" r:id="rId57"/>
    <p:sldId id="484" r:id="rId58"/>
    <p:sldId id="485" r:id="rId59"/>
    <p:sldId id="466" r:id="rId60"/>
    <p:sldId id="467" r:id="rId61"/>
    <p:sldId id="471" r:id="rId62"/>
    <p:sldId id="469" r:id="rId63"/>
    <p:sldId id="472" r:id="rId64"/>
    <p:sldId id="445" r:id="rId65"/>
    <p:sldId id="470" r:id="rId66"/>
    <p:sldId id="473" r:id="rId67"/>
    <p:sldId id="474" r:id="rId68"/>
    <p:sldId id="475" r:id="rId69"/>
    <p:sldId id="476" r:id="rId70"/>
    <p:sldId id="478" r:id="rId71"/>
    <p:sldId id="479" r:id="rId72"/>
    <p:sldId id="480" r:id="rId73"/>
    <p:sldId id="261" r:id="rId74"/>
    <p:sldId id="482" r:id="rId75"/>
  </p:sldIdLst>
  <p:sldSz cx="9144000" cy="5143500" type="screen16x9"/>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9730AC93-8E5C-496E-8165-52F2A7208D7C}">
          <p14:sldIdLst>
            <p14:sldId id="294"/>
            <p14:sldId id="414"/>
            <p14:sldId id="422"/>
            <p14:sldId id="423"/>
            <p14:sldId id="483"/>
            <p14:sldId id="403"/>
            <p14:sldId id="402"/>
            <p14:sldId id="415"/>
            <p14:sldId id="416"/>
            <p14:sldId id="424"/>
            <p14:sldId id="400"/>
            <p14:sldId id="401"/>
            <p14:sldId id="417"/>
            <p14:sldId id="418"/>
            <p14:sldId id="419"/>
            <p14:sldId id="420"/>
            <p14:sldId id="421"/>
            <p14:sldId id="425"/>
            <p14:sldId id="426"/>
            <p14:sldId id="427"/>
            <p14:sldId id="430"/>
            <p14:sldId id="465"/>
            <p14:sldId id="429"/>
            <p14:sldId id="431"/>
            <p14:sldId id="434"/>
            <p14:sldId id="311"/>
            <p14:sldId id="342"/>
            <p14:sldId id="432"/>
            <p14:sldId id="428"/>
            <p14:sldId id="433"/>
            <p14:sldId id="436"/>
            <p14:sldId id="435"/>
            <p14:sldId id="438"/>
            <p14:sldId id="440"/>
            <p14:sldId id="441"/>
            <p14:sldId id="442"/>
            <p14:sldId id="451"/>
            <p14:sldId id="452"/>
            <p14:sldId id="450"/>
            <p14:sldId id="453"/>
            <p14:sldId id="455"/>
            <p14:sldId id="456"/>
            <p14:sldId id="481"/>
            <p14:sldId id="457"/>
            <p14:sldId id="454"/>
            <p14:sldId id="443"/>
            <p14:sldId id="446"/>
            <p14:sldId id="447"/>
            <p14:sldId id="459"/>
            <p14:sldId id="458"/>
            <p14:sldId id="460"/>
            <p14:sldId id="461"/>
            <p14:sldId id="449"/>
            <p14:sldId id="444"/>
            <p14:sldId id="462"/>
            <p14:sldId id="463"/>
            <p14:sldId id="484"/>
            <p14:sldId id="485"/>
            <p14:sldId id="466"/>
            <p14:sldId id="467"/>
            <p14:sldId id="471"/>
            <p14:sldId id="469"/>
            <p14:sldId id="472"/>
            <p14:sldId id="445"/>
            <p14:sldId id="470"/>
            <p14:sldId id="473"/>
            <p14:sldId id="474"/>
            <p14:sldId id="475"/>
            <p14:sldId id="476"/>
            <p14:sldId id="478"/>
            <p14:sldId id="479"/>
            <p14:sldId id="480"/>
            <p14:sldId id="261"/>
            <p14:sldId id="482"/>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图灵" initials="图灵" lastIdx="1" clrIdx="0">
    <p:extLst>
      <p:ext uri="{19B8F6BF-5375-455C-9EA6-DF929625EA0E}">
        <p15:presenceInfo xmlns:p15="http://schemas.microsoft.com/office/powerpoint/2012/main" xmlns="" userId="1166a500b87200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5" autoAdjust="0"/>
    <p:restoredTop sz="89212" autoAdjust="0"/>
  </p:normalViewPr>
  <p:slideViewPr>
    <p:cSldViewPr snapToGrid="0" snapToObjects="1">
      <p:cViewPr varScale="1">
        <p:scale>
          <a:sx n="118" d="100"/>
          <a:sy n="118" d="100"/>
        </p:scale>
        <p:origin x="-114" y="-21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5010" y="0"/>
            <a:ext cx="2971800" cy="457200"/>
          </a:xfrm>
          <a:prstGeom prst="rect">
            <a:avLst/>
          </a:prstGeom>
        </p:spPr>
        <p:txBody>
          <a:bodyPr vert="horz" lIns="91440" tIns="45720" rIns="91440" bIns="45720" rtlCol="0"/>
          <a:lstStyle>
            <a:lvl1pPr algn="r">
              <a:defRPr sz="1200"/>
            </a:lvl1pPr>
          </a:lstStyle>
          <a:p>
            <a:fld id="{6ABDDAC7-C823-4AC7-89FB-D2D1A446356C}" type="datetimeFigureOut">
              <a:rPr lang="zh-CN" altLang="en-US" smtClean="0"/>
              <a:t>2018-11-13</a:t>
            </a:fld>
            <a:endParaRPr lang="zh-CN" altLang="en-US"/>
          </a:p>
        </p:txBody>
      </p:sp>
      <p:sp>
        <p:nvSpPr>
          <p:cNvPr id="4" name="页脚占位符 3"/>
          <p:cNvSpPr>
            <a:spLocks noGrp="1"/>
          </p:cNvSpPr>
          <p:nvPr>
            <p:ph type="ftr" sz="quarter" idx="2"/>
          </p:nvPr>
        </p:nvSpPr>
        <p:spPr>
          <a:xfrm>
            <a:off x="0" y="8684684"/>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5010" y="8684684"/>
            <a:ext cx="2971800" cy="457200"/>
          </a:xfrm>
          <a:prstGeom prst="rect">
            <a:avLst/>
          </a:prstGeom>
        </p:spPr>
        <p:txBody>
          <a:bodyPr vert="horz" lIns="91440" tIns="45720" rIns="91440" bIns="45720" rtlCol="0" anchor="b"/>
          <a:lstStyle>
            <a:lvl1pPr algn="r">
              <a:defRPr sz="1200"/>
            </a:lvl1pPr>
          </a:lstStyle>
          <a:p>
            <a:fld id="{39951FF1-C528-428B-8F33-09FC2899AB7C}" type="slidenum">
              <a:rPr lang="zh-CN" altLang="en-US" smtClean="0"/>
              <a:t>‹#›</a:t>
            </a:fld>
            <a:endParaRPr lang="zh-CN" altLang="en-US"/>
          </a:p>
        </p:txBody>
      </p:sp>
    </p:spTree>
    <p:extLst>
      <p:ext uri="{BB962C8B-B14F-4D97-AF65-F5344CB8AC3E}">
        <p14:creationId xmlns:p14="http://schemas.microsoft.com/office/powerpoint/2010/main" val="2955750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3366FC87-666E-4AB4-BA94-CED8F4A0EF9E}" type="datetimeFigureOut">
              <a:rPr lang="zh-CN" altLang="en-US" smtClean="0"/>
              <a:t>2018-11-13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3"/>
            <a:ext cx="5486400" cy="3600449"/>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4686"/>
            <a:ext cx="2971800" cy="459316"/>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5010" y="8684686"/>
            <a:ext cx="2971800" cy="459316"/>
          </a:xfrm>
          <a:prstGeom prst="rect">
            <a:avLst/>
          </a:prstGeom>
        </p:spPr>
        <p:txBody>
          <a:bodyPr vert="horz" lIns="91440" tIns="45720" rIns="91440" bIns="45720" rtlCol="0" anchor="b"/>
          <a:lstStyle>
            <a:lvl1pPr algn="r">
              <a:defRPr sz="1200"/>
            </a:lvl1pPr>
          </a:lstStyle>
          <a:p>
            <a:fld id="{AC8186CE-050D-4995-84A4-965D1568E72A}" type="slidenum">
              <a:rPr lang="zh-CN" altLang="en-US" smtClean="0"/>
              <a:t>‹#›</a:t>
            </a:fld>
            <a:endParaRPr lang="zh-CN" altLang="en-US"/>
          </a:p>
        </p:txBody>
      </p:sp>
    </p:spTree>
    <p:extLst>
      <p:ext uri="{BB962C8B-B14F-4D97-AF65-F5344CB8AC3E}">
        <p14:creationId xmlns:p14="http://schemas.microsoft.com/office/powerpoint/2010/main" val="353401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1</a:t>
            </a:fld>
            <a:endParaRPr lang="zh-CN" altLang="en-US"/>
          </a:p>
        </p:txBody>
      </p:sp>
    </p:spTree>
    <p:extLst>
      <p:ext uri="{BB962C8B-B14F-4D97-AF65-F5344CB8AC3E}">
        <p14:creationId xmlns:p14="http://schemas.microsoft.com/office/powerpoint/2010/main" val="131731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38</a:t>
            </a:fld>
            <a:endParaRPr lang="zh-CN" altLang="en-US"/>
          </a:p>
        </p:txBody>
      </p:sp>
    </p:spTree>
    <p:extLst>
      <p:ext uri="{BB962C8B-B14F-4D97-AF65-F5344CB8AC3E}">
        <p14:creationId xmlns:p14="http://schemas.microsoft.com/office/powerpoint/2010/main" val="1199906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29B378-D9FD-4C25-A721-D38DD9F96032}" type="slidenum">
              <a:rPr lang="zh-CN" altLang="en-US" smtClean="0"/>
              <a:t>71</a:t>
            </a:fld>
            <a:endParaRPr lang="zh-CN" altLang="en-US"/>
          </a:p>
        </p:txBody>
      </p:sp>
    </p:spTree>
    <p:extLst>
      <p:ext uri="{BB962C8B-B14F-4D97-AF65-F5344CB8AC3E}">
        <p14:creationId xmlns:p14="http://schemas.microsoft.com/office/powerpoint/2010/main" val="35807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5</a:t>
            </a:fld>
            <a:endParaRPr lang="zh-CN" altLang="en-US"/>
          </a:p>
        </p:txBody>
      </p:sp>
    </p:spTree>
    <p:extLst>
      <p:ext uri="{BB962C8B-B14F-4D97-AF65-F5344CB8AC3E}">
        <p14:creationId xmlns:p14="http://schemas.microsoft.com/office/powerpoint/2010/main" val="347403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13</a:t>
            </a:fld>
            <a:endParaRPr lang="zh-CN" altLang="en-US"/>
          </a:p>
        </p:txBody>
      </p:sp>
    </p:spTree>
    <p:extLst>
      <p:ext uri="{BB962C8B-B14F-4D97-AF65-F5344CB8AC3E}">
        <p14:creationId xmlns:p14="http://schemas.microsoft.com/office/powerpoint/2010/main" val="370551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1"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26</a:t>
            </a:fld>
            <a:endParaRPr lang="zh-CN" altLang="en-US"/>
          </a:p>
        </p:txBody>
      </p:sp>
    </p:spTree>
    <p:extLst>
      <p:ext uri="{BB962C8B-B14F-4D97-AF65-F5344CB8AC3E}">
        <p14:creationId xmlns:p14="http://schemas.microsoft.com/office/powerpoint/2010/main" val="370551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solidFill>
                  <a:prstClr val="black"/>
                </a:solidFill>
                <a:latin typeface="楷体" panose="02010609060101010101" pitchFamily="49" charset="-122"/>
                <a:ea typeface="楷体" panose="02010609060101010101" pitchFamily="49" charset="-122"/>
              </a:rPr>
              <a:t>平台提供的文献资源和其它数字化作品，包括资源元数据、文献全文等，均</a:t>
            </a:r>
            <a:r>
              <a:rPr lang="zh-CN" altLang="en-US" sz="1200" dirty="0">
                <a:solidFill>
                  <a:prstClr val="black"/>
                </a:solidFill>
                <a:latin typeface="楷体" panose="02010609060101010101" pitchFamily="49" charset="-122"/>
                <a:ea typeface="楷体" panose="02010609060101010101" pitchFamily="49" charset="-122"/>
              </a:rPr>
              <a:t>以</a:t>
            </a:r>
            <a:r>
              <a:rPr lang="zh-CN" altLang="zh-CN" sz="1200" dirty="0">
                <a:solidFill>
                  <a:prstClr val="black"/>
                </a:solidFill>
                <a:latin typeface="楷体" panose="02010609060101010101" pitchFamily="49" charset="-122"/>
                <a:ea typeface="楷体" panose="02010609060101010101" pitchFamily="49" charset="-122"/>
              </a:rPr>
              <a:t>获得资源提供者的版权许可为前提，最大可能地为用户提供安全、可靠、稳定的数据资源</a:t>
            </a:r>
            <a:endParaRPr lang="zh-CN" altLang="en-US" sz="1200" dirty="0">
              <a:solidFill>
                <a:prstClr val="black"/>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0"/>
          </p:nvPr>
        </p:nvSpPr>
        <p:spPr/>
        <p:txBody>
          <a:bodyPr/>
          <a:lstStyle/>
          <a:p>
            <a:fld id="{F429B378-D9FD-4C25-A721-D38DD9F96032}" type="slidenum">
              <a:rPr lang="zh-CN" altLang="en-US" smtClean="0"/>
              <a:t>27</a:t>
            </a:fld>
            <a:endParaRPr lang="zh-CN" altLang="en-US"/>
          </a:p>
        </p:txBody>
      </p:sp>
    </p:spTree>
    <p:extLst>
      <p:ext uri="{BB962C8B-B14F-4D97-AF65-F5344CB8AC3E}">
        <p14:creationId xmlns:p14="http://schemas.microsoft.com/office/powerpoint/2010/main" val="2402223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eaLnBrk="1" hangingPunct="1"/>
            <a:fld id="{532CB832-F2DB-4C58-B257-740F61314A17}" type="slidenum">
              <a:rPr lang="en-US" altLang="zh-CN" sz="1200" smtClean="0"/>
              <a:pPr eaLnBrk="1" hangingPunct="1"/>
              <a:t>33</a:t>
            </a:fld>
            <a:endParaRPr lang="en-US" altLang="zh-CN" sz="1200" smtClean="0"/>
          </a:p>
        </p:txBody>
      </p:sp>
      <p:sp>
        <p:nvSpPr>
          <p:cNvPr id="2324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r" eaLnBrk="1" hangingPunct="1"/>
            <a:fld id="{5399CA5E-3F2E-43AE-9323-9156FABFC1DE}" type="slidenum">
              <a:rPr lang="en-US" altLang="zh-CN" sz="1200">
                <a:solidFill>
                  <a:schemeClr val="tx1"/>
                </a:solidFill>
                <a:latin typeface="Arial" pitchFamily="34" charset="0"/>
              </a:rPr>
              <a:pPr algn="r" eaLnBrk="1" hangingPunct="1"/>
              <a:t>33</a:t>
            </a:fld>
            <a:endParaRPr lang="en-US" altLang="zh-CN" sz="1200">
              <a:solidFill>
                <a:schemeClr val="tx1"/>
              </a:solidFill>
              <a:latin typeface="Arial" pitchFamily="34" charset="0"/>
            </a:endParaRPr>
          </a:p>
        </p:txBody>
      </p:sp>
      <p:sp>
        <p:nvSpPr>
          <p:cNvPr id="232452" name="Rectangle 2"/>
          <p:cNvSpPr>
            <a:spLocks noGrp="1" noRot="1" noChangeAspect="1" noChangeArrowheads="1" noTextEdit="1"/>
          </p:cNvSpPr>
          <p:nvPr>
            <p:ph type="sldImg"/>
          </p:nvPr>
        </p:nvSpPr>
        <p:spPr>
          <a:ln/>
        </p:spPr>
      </p:sp>
      <p:sp>
        <p:nvSpPr>
          <p:cNvPr id="232453" name="Rectangle 3"/>
          <p:cNvSpPr>
            <a:spLocks noGrp="1" noChangeArrowheads="1"/>
          </p:cNvSpPr>
          <p:nvPr>
            <p:ph type="body" idx="1"/>
          </p:nvPr>
        </p:nvSpPr>
        <p:spPr>
          <a:xfrm>
            <a:off x="1143000" y="4343400"/>
            <a:ext cx="4572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楷体" panose="02010609060101010101" pitchFamily="49" charset="-122"/>
                <a:ea typeface="楷体" panose="02010609060101010101" pitchFamily="49" charset="-122"/>
              </a:rPr>
              <a:t>系统通过机器翻译、词表等方法实现对检索词的多语种检索。</a:t>
            </a:r>
            <a:endParaRPr lang="en-US" altLang="zh-CN" sz="1200" dirty="0">
              <a:solidFill>
                <a:prstClr val="black"/>
              </a:solidFill>
              <a:latin typeface="楷体" panose="02010609060101010101" pitchFamily="49" charset="-122"/>
              <a:ea typeface="楷体" panose="02010609060101010101" pitchFamily="49" charset="-122"/>
            </a:endParaRPr>
          </a:p>
          <a:p>
            <a:r>
              <a:rPr lang="zh-CN" altLang="en-US" dirty="0"/>
              <a:t>如检索</a:t>
            </a:r>
            <a:r>
              <a:rPr lang="en-US" altLang="zh-CN" dirty="0"/>
              <a:t>robot-</a:t>
            </a:r>
            <a:r>
              <a:rPr lang="zh-CN" altLang="en-US" dirty="0"/>
              <a:t>就显示包括机器人、</a:t>
            </a:r>
            <a:r>
              <a:rPr lang="en-US" altLang="zh-CN" dirty="0"/>
              <a:t>robot</a:t>
            </a:r>
            <a:r>
              <a:rPr lang="zh-CN" altLang="en-US" dirty="0"/>
              <a:t>、</a:t>
            </a:r>
            <a:r>
              <a:rPr lang="en-US" altLang="zh-CN" dirty="0"/>
              <a:t>robotic</a:t>
            </a:r>
            <a:r>
              <a:rPr lang="zh-CN" altLang="en-US" dirty="0"/>
              <a:t>的结果</a:t>
            </a:r>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35</a:t>
            </a:fld>
            <a:endParaRPr lang="zh-CN" altLang="en-US"/>
          </a:p>
        </p:txBody>
      </p:sp>
    </p:spTree>
    <p:extLst>
      <p:ext uri="{BB962C8B-B14F-4D97-AF65-F5344CB8AC3E}">
        <p14:creationId xmlns:p14="http://schemas.microsoft.com/office/powerpoint/2010/main" val="199106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词表检索是基于词表，对检索词进行词间关系的可视化展示</a:t>
            </a:r>
            <a:r>
              <a:rPr lang="zh-CN" altLang="en-US" sz="1200" dirty="0">
                <a:latin typeface="楷体" panose="02010609060101010101" pitchFamily="49" charset="-122"/>
                <a:ea typeface="楷体" panose="02010609060101010101" pitchFamily="49" charset="-122"/>
              </a:rPr>
              <a:t>其上位词、下位词、相关词等</a:t>
            </a:r>
            <a:r>
              <a:rPr lang="zh-CN" altLang="en-US" dirty="0"/>
              <a:t>，且可以点击词进行直接检索，</a:t>
            </a:r>
            <a:r>
              <a:rPr lang="zh-CN" altLang="en-US" sz="1200" dirty="0">
                <a:latin typeface="楷体" panose="02010609060101010101" pitchFamily="49" charset="-122"/>
                <a:ea typeface="楷体" panose="02010609060101010101" pitchFamily="49" charset="-122"/>
              </a:rPr>
              <a:t>引导用户尝试深层次的检索。</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36</a:t>
            </a:fld>
            <a:endParaRPr lang="zh-CN" altLang="en-US"/>
          </a:p>
        </p:txBody>
      </p:sp>
    </p:spTree>
    <p:extLst>
      <p:ext uri="{BB962C8B-B14F-4D97-AF65-F5344CB8AC3E}">
        <p14:creationId xmlns:p14="http://schemas.microsoft.com/office/powerpoint/2010/main" val="182539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8186CE-050D-4995-84A4-965D1568E72A}" type="slidenum">
              <a:rPr lang="zh-CN" altLang="en-US" smtClean="0"/>
              <a:t>37</a:t>
            </a:fld>
            <a:endParaRPr lang="zh-CN" altLang="en-US"/>
          </a:p>
        </p:txBody>
      </p:sp>
    </p:spTree>
    <p:extLst>
      <p:ext uri="{BB962C8B-B14F-4D97-AF65-F5344CB8AC3E}">
        <p14:creationId xmlns:p14="http://schemas.microsoft.com/office/powerpoint/2010/main" val="1199906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253055247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237999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154781"/>
            <a:ext cx="6019800" cy="329088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259779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4051300" cy="5143500"/>
          </a:xfrm>
          <a:prstGeom prst="rect">
            <a:avLst/>
          </a:prstGeom>
        </p:spPr>
      </p:pic>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pic>
        <p:nvPicPr>
          <p:cNvPr id="8" name="图片 7"/>
          <p:cNvPicPr>
            <a:picLocks noChangeAspect="1"/>
          </p:cNvPicPr>
          <p:nvPr userDrawn="1"/>
        </p:nvPicPr>
        <p:blipFill>
          <a:blip r:embed="rId3"/>
          <a:stretch>
            <a:fillRect/>
          </a:stretch>
        </p:blipFill>
        <p:spPr>
          <a:xfrm>
            <a:off x="0" y="0"/>
            <a:ext cx="9144000" cy="330200"/>
          </a:xfrm>
          <a:prstGeom prst="rect">
            <a:avLst/>
          </a:prstGeom>
        </p:spPr>
      </p:pic>
      <p:pic>
        <p:nvPicPr>
          <p:cNvPr id="9" name="图片 8"/>
          <p:cNvPicPr>
            <a:picLocks noChangeAspect="1"/>
          </p:cNvPicPr>
          <p:nvPr userDrawn="1"/>
        </p:nvPicPr>
        <p:blipFill>
          <a:blip r:embed="rId4"/>
          <a:stretch>
            <a:fillRect/>
          </a:stretch>
        </p:blipFill>
        <p:spPr>
          <a:xfrm>
            <a:off x="605990" y="73356"/>
            <a:ext cx="660400" cy="203200"/>
          </a:xfrm>
          <a:prstGeom prst="rect">
            <a:avLst/>
          </a:prstGeom>
        </p:spPr>
      </p:pic>
      <p:pic>
        <p:nvPicPr>
          <p:cNvPr id="10" name="图片 9"/>
          <p:cNvPicPr>
            <a:picLocks noChangeAspect="1"/>
          </p:cNvPicPr>
          <p:nvPr userDrawn="1"/>
        </p:nvPicPr>
        <p:blipFill>
          <a:blip r:embed="rId5"/>
          <a:stretch>
            <a:fillRect/>
          </a:stretch>
        </p:blipFill>
        <p:spPr>
          <a:xfrm>
            <a:off x="1398902" y="86056"/>
            <a:ext cx="1054100" cy="190500"/>
          </a:xfrm>
          <a:prstGeom prst="rect">
            <a:avLst/>
          </a:prstGeom>
        </p:spPr>
      </p:pic>
    </p:spTree>
    <p:extLst>
      <p:ext uri="{BB962C8B-B14F-4D97-AF65-F5344CB8AC3E}">
        <p14:creationId xmlns:p14="http://schemas.microsoft.com/office/powerpoint/2010/main" val="2455292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7031163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2309289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431159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32902609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3972988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402377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6BC10307-7E9C-5B49-90B8-0F8BBAD8CC46}" type="datetimeFigureOut">
              <a:rPr kumimoji="1" lang="zh-CN" altLang="en-US" smtClean="0"/>
              <a:t>2018-11-13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1635145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stretch>
            <a:fillRect/>
          </a:stretch>
        </p:blipFill>
        <p:spPr>
          <a:xfrm>
            <a:off x="0" y="0"/>
            <a:ext cx="4051300" cy="5143500"/>
          </a:xfrm>
          <a:prstGeom prst="rect">
            <a:avLst/>
          </a:prstGeom>
        </p:spPr>
      </p:pic>
      <p:pic>
        <p:nvPicPr>
          <p:cNvPr id="8" name="图片 7"/>
          <p:cNvPicPr>
            <a:picLocks noChangeAspect="1"/>
          </p:cNvPicPr>
          <p:nvPr userDrawn="1"/>
        </p:nvPicPr>
        <p:blipFill>
          <a:blip r:embed="rId14"/>
          <a:stretch>
            <a:fillRect/>
          </a:stretch>
        </p:blipFill>
        <p:spPr>
          <a:xfrm>
            <a:off x="0" y="0"/>
            <a:ext cx="9144000" cy="330200"/>
          </a:xfrm>
          <a:prstGeom prst="rect">
            <a:avLst/>
          </a:prstGeom>
        </p:spPr>
      </p:pic>
      <p:pic>
        <p:nvPicPr>
          <p:cNvPr id="9" name="图片 8"/>
          <p:cNvPicPr>
            <a:picLocks noChangeAspect="1"/>
          </p:cNvPicPr>
          <p:nvPr userDrawn="1"/>
        </p:nvPicPr>
        <p:blipFill>
          <a:blip r:embed="rId15"/>
          <a:stretch>
            <a:fillRect/>
          </a:stretch>
        </p:blipFill>
        <p:spPr>
          <a:xfrm>
            <a:off x="605990" y="73356"/>
            <a:ext cx="660400" cy="203200"/>
          </a:xfrm>
          <a:prstGeom prst="rect">
            <a:avLst/>
          </a:prstGeom>
        </p:spPr>
      </p:pic>
      <p:pic>
        <p:nvPicPr>
          <p:cNvPr id="10" name="图片 9"/>
          <p:cNvPicPr>
            <a:picLocks noChangeAspect="1"/>
          </p:cNvPicPr>
          <p:nvPr userDrawn="1"/>
        </p:nvPicPr>
        <p:blipFill>
          <a:blip r:embed="rId16"/>
          <a:stretch>
            <a:fillRect/>
          </a:stretch>
        </p:blipFill>
        <p:spPr>
          <a:xfrm>
            <a:off x="1398902" y="86056"/>
            <a:ext cx="1054100" cy="190500"/>
          </a:xfrm>
          <a:prstGeom prst="rect">
            <a:avLst/>
          </a:prstGeom>
        </p:spPr>
      </p:pic>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C10307-7E9C-5B49-90B8-0F8BBAD8CC46}" type="datetimeFigureOut">
              <a:rPr kumimoji="1" lang="zh-CN" altLang="en-US" smtClean="0"/>
              <a:t>2018-11-13</a:t>
            </a:fld>
            <a:endParaRPr kumimoji="1"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8EB853-838E-3D42-938F-3B988BF03AC4}" type="slidenum">
              <a:rPr kumimoji="1" lang="zh-CN" altLang="en-US" smtClean="0"/>
              <a:t>‹#›</a:t>
            </a:fld>
            <a:endParaRPr kumimoji="1" lang="zh-CN" altLang="en-US"/>
          </a:p>
        </p:txBody>
      </p:sp>
    </p:spTree>
    <p:extLst>
      <p:ext uri="{BB962C8B-B14F-4D97-AF65-F5344CB8AC3E}">
        <p14:creationId xmlns:p14="http://schemas.microsoft.com/office/powerpoint/2010/main" val="3079053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4.emf"/><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6.wmf"/><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5.wmf"/><Relationship Id="rId5" Type="http://schemas.openxmlformats.org/officeDocument/2006/relationships/image" Target="../media/image42.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4.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em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emf"/><Relationship Id="rId10" Type="http://schemas.openxmlformats.org/officeDocument/2006/relationships/image" Target="../media/image51.png"/><Relationship Id="rId4" Type="http://schemas.openxmlformats.org/officeDocument/2006/relationships/image" Target="../media/image3.emf"/><Relationship Id="rId9" Type="http://schemas.openxmlformats.org/officeDocument/2006/relationships/image" Target="../media/image50.pn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70.png"/><Relationship Id="rId4" Type="http://schemas.openxmlformats.org/officeDocument/2006/relationships/image" Target="../media/image2.emf"/><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emf"/><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4.emf"/><Relationship Id="rId10" Type="http://schemas.openxmlformats.org/officeDocument/2006/relationships/image" Target="../media/image56.png"/><Relationship Id="rId4" Type="http://schemas.openxmlformats.org/officeDocument/2006/relationships/image" Target="../media/image3.emf"/><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jpe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75.png"/><Relationship Id="rId4" Type="http://schemas.openxmlformats.org/officeDocument/2006/relationships/image" Target="../media/image2.emf"/><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emf"/><Relationship Id="rId11" Type="http://schemas.openxmlformats.org/officeDocument/2006/relationships/image" Target="../media/image80.png"/><Relationship Id="rId5" Type="http://schemas.openxmlformats.org/officeDocument/2006/relationships/image" Target="../media/image3.emf"/><Relationship Id="rId10" Type="http://schemas.openxmlformats.org/officeDocument/2006/relationships/image" Target="../media/image79.png"/><Relationship Id="rId4" Type="http://schemas.openxmlformats.org/officeDocument/2006/relationships/image" Target="../media/image2.emf"/><Relationship Id="rId9" Type="http://schemas.openxmlformats.org/officeDocument/2006/relationships/image" Target="../media/image78.png"/></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image" Target="../media/image14.wmf"/></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4.emf"/><Relationship Id="rId4" Type="http://schemas.openxmlformats.org/officeDocument/2006/relationships/image" Target="../media/image27.emf"/></Relationships>
</file>

<file path=ppt/slides/_rels/slide47.xml.rels><?xml version="1.0" encoding="UTF-8" standalone="yes"?>
<Relationships xmlns="http://schemas.openxmlformats.org/package/2006/relationships"><Relationship Id="rId2" Type="http://schemas.openxmlformats.org/officeDocument/2006/relationships/hyperlink" Target="&#20889;&#20316;&#25253;&#21578;&#38598;&#38182;/&#32993;&#38797;&#38050;.do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4.emf"/><Relationship Id="rId4" Type="http://schemas.openxmlformats.org/officeDocument/2006/relationships/image" Target="../media/image2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4.emf"/><Relationship Id="rId4" Type="http://schemas.openxmlformats.org/officeDocument/2006/relationships/image" Target="../media/image27.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5" Type="http://schemas.openxmlformats.org/officeDocument/2006/relationships/image" Target="../media/image24.emf"/><Relationship Id="rId4" Type="http://schemas.openxmlformats.org/officeDocument/2006/relationships/image" Target="../media/image27.emf"/></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jpg"/><Relationship Id="rId1" Type="http://schemas.openxmlformats.org/officeDocument/2006/relationships/slideLayout" Target="../slideLayouts/slideLayout1.xml"/><Relationship Id="rId6" Type="http://schemas.openxmlformats.org/officeDocument/2006/relationships/image" Target="../media/image114.emf"/><Relationship Id="rId5" Type="http://schemas.openxmlformats.org/officeDocument/2006/relationships/image" Target="../media/image113.emf"/><Relationship Id="rId4" Type="http://schemas.openxmlformats.org/officeDocument/2006/relationships/image" Target="../media/image112.emf"/></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4.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4557" cy="5143500"/>
          </a:xfrm>
          <a:prstGeom prst="rect">
            <a:avLst/>
          </a:prstGeom>
        </p:spPr>
      </p:pic>
      <p:pic>
        <p:nvPicPr>
          <p:cNvPr id="11" name="图片 10" descr="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14" y="0"/>
            <a:ext cx="1091184" cy="646176"/>
          </a:xfrm>
          <a:prstGeom prst="rect">
            <a:avLst/>
          </a:prstGeom>
        </p:spPr>
      </p:pic>
      <p:pic>
        <p:nvPicPr>
          <p:cNvPr id="12" name="图片 11" descr="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994" y="721956"/>
            <a:ext cx="1661160" cy="573024"/>
          </a:xfrm>
          <a:prstGeom prst="rect">
            <a:avLst/>
          </a:prstGeom>
        </p:spPr>
      </p:pic>
      <p:sp>
        <p:nvSpPr>
          <p:cNvPr id="15" name="文本框 14"/>
          <p:cNvSpPr txBox="1"/>
          <p:nvPr/>
        </p:nvSpPr>
        <p:spPr>
          <a:xfrm>
            <a:off x="686282" y="1585714"/>
            <a:ext cx="5320818" cy="1569660"/>
          </a:xfrm>
          <a:prstGeom prst="rect">
            <a:avLst/>
          </a:prstGeom>
          <a:noFill/>
        </p:spPr>
        <p:txBody>
          <a:bodyPr wrap="square" rtlCol="0">
            <a:spAutoFit/>
          </a:bodyPr>
          <a:lstStyle/>
          <a:p>
            <a:r>
              <a:rPr lang="zh-CN" altLang="en-US" sz="3200" dirty="0" smtClean="0">
                <a:solidFill>
                  <a:schemeClr val="bg1"/>
                </a:solidFill>
                <a:latin typeface="雅黑"/>
                <a:ea typeface="微软雅黑"/>
                <a:cs typeface="雅黑"/>
              </a:rPr>
              <a:t>如何</a:t>
            </a:r>
            <a:r>
              <a:rPr lang="zh-CN" altLang="en-US" sz="3200" dirty="0">
                <a:solidFill>
                  <a:schemeClr val="bg1"/>
                </a:solidFill>
                <a:latin typeface="雅黑"/>
                <a:ea typeface="微软雅黑"/>
                <a:cs typeface="雅黑"/>
              </a:rPr>
              <a:t>利用万方</a:t>
            </a:r>
            <a:r>
              <a:rPr lang="zh-CN" altLang="en-US" sz="3200" dirty="0" smtClean="0">
                <a:solidFill>
                  <a:schemeClr val="bg1"/>
                </a:solidFill>
                <a:latin typeface="雅黑"/>
                <a:ea typeface="微软雅黑"/>
                <a:cs typeface="雅黑"/>
              </a:rPr>
              <a:t>数据</a:t>
            </a:r>
            <a:endParaRPr lang="en-US" altLang="zh-CN" sz="3200" dirty="0" smtClean="0">
              <a:solidFill>
                <a:schemeClr val="bg1"/>
              </a:solidFill>
              <a:latin typeface="雅黑"/>
              <a:ea typeface="微软雅黑"/>
              <a:cs typeface="雅黑"/>
            </a:endParaRPr>
          </a:p>
          <a:p>
            <a:r>
              <a:rPr lang="zh-CN" altLang="en-US" sz="3200" dirty="0" smtClean="0">
                <a:solidFill>
                  <a:schemeClr val="bg1"/>
                </a:solidFill>
                <a:latin typeface="雅黑"/>
                <a:ea typeface="微软雅黑"/>
                <a:cs typeface="雅黑"/>
              </a:rPr>
              <a:t>进行</a:t>
            </a:r>
            <a:r>
              <a:rPr lang="zh-CN" altLang="en-US" sz="3200" dirty="0">
                <a:solidFill>
                  <a:schemeClr val="bg1"/>
                </a:solidFill>
                <a:latin typeface="雅黑"/>
                <a:ea typeface="微软雅黑"/>
                <a:cs typeface="雅黑"/>
              </a:rPr>
              <a:t>课题选题创新以及发表高质量文章</a:t>
            </a:r>
          </a:p>
        </p:txBody>
      </p:sp>
      <p:pic>
        <p:nvPicPr>
          <p:cNvPr id="17" name="图片 16" descr="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994" y="3276788"/>
            <a:ext cx="390144" cy="207264"/>
          </a:xfrm>
          <a:prstGeom prst="rect">
            <a:avLst/>
          </a:prstGeom>
        </p:spPr>
      </p:pic>
      <p:pic>
        <p:nvPicPr>
          <p:cNvPr id="18" name="图片 17" descr="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1450" y="4653725"/>
            <a:ext cx="3544824" cy="42672"/>
          </a:xfrm>
          <a:prstGeom prst="rect">
            <a:avLst/>
          </a:prstGeom>
        </p:spPr>
      </p:pic>
      <p:sp>
        <p:nvSpPr>
          <p:cNvPr id="19" name="文本框 18"/>
          <p:cNvSpPr txBox="1"/>
          <p:nvPr/>
        </p:nvSpPr>
        <p:spPr>
          <a:xfrm>
            <a:off x="405671" y="4536561"/>
            <a:ext cx="623889" cy="276999"/>
          </a:xfrm>
          <a:prstGeom prst="rect">
            <a:avLst/>
          </a:prstGeom>
          <a:noFill/>
        </p:spPr>
        <p:txBody>
          <a:bodyPr wrap="none" rtlCol="0">
            <a:spAutoFit/>
          </a:bodyPr>
          <a:lstStyle/>
          <a:p>
            <a:r>
              <a:rPr kumimoji="1" lang="en-US" altLang="zh-CN" sz="1200" b="1" dirty="0" smtClean="0">
                <a:solidFill>
                  <a:srgbClr val="FFFFFF"/>
                </a:solidFill>
              </a:rPr>
              <a:t>2018-6</a:t>
            </a:r>
            <a:endParaRPr kumimoji="1" lang="zh-CN" altLang="en-US" sz="1200" b="1" dirty="0">
              <a:solidFill>
                <a:srgbClr val="FFFFFF"/>
              </a:solidFill>
            </a:endParaRPr>
          </a:p>
        </p:txBody>
      </p:sp>
      <p:pic>
        <p:nvPicPr>
          <p:cNvPr id="21" name="图片 20" descr="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8710" y="4139590"/>
            <a:ext cx="3005328" cy="606552"/>
          </a:xfrm>
          <a:prstGeom prst="rect">
            <a:avLst/>
          </a:prstGeom>
        </p:spPr>
      </p:pic>
    </p:spTree>
    <p:extLst>
      <p:ext uri="{BB962C8B-B14F-4D97-AF65-F5344CB8AC3E}">
        <p14:creationId xmlns:p14="http://schemas.microsoft.com/office/powerpoint/2010/main" val="3764031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96706" y="547682"/>
            <a:ext cx="741100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r>
              <a:rPr lang="zh-CN" altLang="en-US" sz="2000" dirty="0">
                <a:solidFill>
                  <a:srgbClr val="CC0000"/>
                </a:solidFill>
                <a:latin typeface="楷体" pitchFamily="49" charset="-122"/>
                <a:ea typeface="楷体" pitchFamily="49" charset="-122"/>
              </a:rPr>
              <a:t>希尔伯：只要一门科学分支能提出大量问题，它就充满着生命；</a:t>
            </a:r>
          </a:p>
          <a:p>
            <a:pPr algn="l"/>
            <a:r>
              <a:rPr lang="zh-CN" altLang="en-US" sz="2000" dirty="0">
                <a:solidFill>
                  <a:srgbClr val="CC0000"/>
                </a:solidFill>
                <a:latin typeface="楷体" pitchFamily="49" charset="-122"/>
                <a:ea typeface="楷体" pitchFamily="49" charset="-122"/>
              </a:rPr>
              <a:t>而问题缺乏则预示着独立发展的衰亡或终止。</a:t>
            </a:r>
          </a:p>
          <a:p>
            <a:pPr algn="l"/>
            <a:endParaRPr lang="zh-CN" altLang="en-US" sz="2000" b="0" dirty="0">
              <a:solidFill>
                <a:schemeClr val="tx1"/>
              </a:solidFill>
              <a:latin typeface="楷体" pitchFamily="49" charset="-122"/>
              <a:ea typeface="楷体" pitchFamily="49" charset="-122"/>
            </a:endParaRPr>
          </a:p>
          <a:p>
            <a:pPr algn="l"/>
            <a:r>
              <a:rPr lang="zh-CN" altLang="en-US" sz="2000" dirty="0">
                <a:solidFill>
                  <a:srgbClr val="009900"/>
                </a:solidFill>
                <a:latin typeface="楷体" pitchFamily="49" charset="-122"/>
                <a:ea typeface="楷体" pitchFamily="49" charset="-122"/>
              </a:rPr>
              <a:t>贝尔纳：课题的形成和选择，无论作为外部的经济要求，抑或</a:t>
            </a:r>
          </a:p>
          <a:p>
            <a:pPr algn="l"/>
            <a:r>
              <a:rPr lang="zh-CN" altLang="en-US" sz="2000" dirty="0">
                <a:solidFill>
                  <a:srgbClr val="009900"/>
                </a:solidFill>
                <a:latin typeface="楷体" pitchFamily="49" charset="-122"/>
                <a:ea typeface="楷体" pitchFamily="49" charset="-122"/>
              </a:rPr>
              <a:t>作为科学本身的要求，都是研究工作中最复杂的一个阶段。一般</a:t>
            </a:r>
          </a:p>
          <a:p>
            <a:pPr algn="l"/>
            <a:r>
              <a:rPr lang="zh-CN" altLang="en-US" sz="2000" dirty="0">
                <a:solidFill>
                  <a:srgbClr val="009900"/>
                </a:solidFill>
                <a:latin typeface="楷体" pitchFamily="49" charset="-122"/>
                <a:ea typeface="楷体" pitchFamily="49" charset="-122"/>
              </a:rPr>
              <a:t>来说，提出课题比解决课题更困难。</a:t>
            </a:r>
          </a:p>
          <a:p>
            <a:pPr algn="l"/>
            <a:endParaRPr lang="zh-CN" altLang="en-US" sz="2000" b="0" dirty="0">
              <a:solidFill>
                <a:schemeClr val="tx1"/>
              </a:solidFill>
              <a:latin typeface="楷体" pitchFamily="49" charset="-122"/>
              <a:ea typeface="楷体" pitchFamily="49" charset="-122"/>
            </a:endParaRPr>
          </a:p>
          <a:p>
            <a:pPr algn="l"/>
            <a:r>
              <a:rPr lang="zh-CN" altLang="en-US" sz="2000" dirty="0">
                <a:solidFill>
                  <a:schemeClr val="accent2"/>
                </a:solidFill>
                <a:latin typeface="楷体" pitchFamily="49" charset="-122"/>
                <a:ea typeface="楷体" pitchFamily="49" charset="-122"/>
              </a:rPr>
              <a:t>爱因斯坦：提出一个问题往往比解决一个问题更重要。</a:t>
            </a:r>
          </a:p>
          <a:p>
            <a:pPr algn="l"/>
            <a:endParaRPr lang="zh-CN" altLang="en-US" sz="2000" b="0" dirty="0">
              <a:solidFill>
                <a:schemeClr val="tx1"/>
              </a:solidFill>
              <a:latin typeface="楷体" pitchFamily="49" charset="-122"/>
              <a:ea typeface="楷体" pitchFamily="49" charset="-122"/>
            </a:endParaRPr>
          </a:p>
          <a:p>
            <a:pPr algn="l"/>
            <a:endParaRPr lang="en-US" altLang="zh-CN" sz="2000" b="0" dirty="0">
              <a:solidFill>
                <a:schemeClr val="tx1"/>
              </a:solidFill>
              <a:latin typeface="楷体" pitchFamily="49" charset="-122"/>
              <a:ea typeface="楷体" pitchFamily="49" charset="-122"/>
            </a:endParaRPr>
          </a:p>
        </p:txBody>
      </p:sp>
      <p:sp>
        <p:nvSpPr>
          <p:cNvPr id="31747" name="Text Box 3"/>
          <p:cNvSpPr txBox="1">
            <a:spLocks noChangeArrowheads="1"/>
          </p:cNvSpPr>
          <p:nvPr/>
        </p:nvSpPr>
        <p:spPr bwMode="auto">
          <a:xfrm>
            <a:off x="6350" y="3600450"/>
            <a:ext cx="91376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eaLnBrk="1"/>
            <a:r>
              <a:rPr lang="zh-CN" altLang="en-US" sz="2000" dirty="0" smtClean="0">
                <a:solidFill>
                  <a:schemeClr val="tx1"/>
                </a:solidFill>
                <a:latin typeface="楷体" pitchFamily="49" charset="-122"/>
                <a:ea typeface="楷体" pitchFamily="49" charset="-122"/>
              </a:rPr>
              <a:t>    深刻</a:t>
            </a:r>
            <a:r>
              <a:rPr lang="zh-CN" altLang="en-US" sz="2000" dirty="0">
                <a:solidFill>
                  <a:schemeClr val="tx1"/>
                </a:solidFill>
                <a:latin typeface="楷体" pitchFamily="49" charset="-122"/>
                <a:ea typeface="楷体" pitchFamily="49" charset="-122"/>
              </a:rPr>
              <a:t>把握一个研究领域的总体画面。透过整体的把握非常清楚该领域研究中有哪些缺失环节、研究中的相互矛盾之</a:t>
            </a:r>
            <a:r>
              <a:rPr lang="zh-CN" altLang="en-US" sz="2000" dirty="0" smtClean="0">
                <a:solidFill>
                  <a:schemeClr val="tx1"/>
                </a:solidFill>
                <a:latin typeface="楷体" pitchFamily="49" charset="-122"/>
                <a:ea typeface="楷体" pitchFamily="49" charset="-122"/>
              </a:rPr>
              <a:t>处</a:t>
            </a:r>
            <a:r>
              <a:rPr lang="en-US" altLang="zh-CN" sz="2000" dirty="0" smtClean="0">
                <a:solidFill>
                  <a:schemeClr val="tx1"/>
                </a:solidFill>
                <a:latin typeface="楷体" pitchFamily="49" charset="-122"/>
                <a:ea typeface="楷体" pitchFamily="49" charset="-122"/>
              </a:rPr>
              <a:t>,</a:t>
            </a:r>
            <a:r>
              <a:rPr lang="zh-CN" altLang="en-US" sz="2000" dirty="0" smtClean="0">
                <a:solidFill>
                  <a:schemeClr val="tx1"/>
                </a:solidFill>
                <a:latin typeface="楷体" pitchFamily="49" charset="-122"/>
                <a:ea typeface="楷体" pitchFamily="49" charset="-122"/>
              </a:rPr>
              <a:t>目前</a:t>
            </a:r>
            <a:r>
              <a:rPr lang="zh-CN" altLang="en-US" sz="2000" dirty="0">
                <a:solidFill>
                  <a:schemeClr val="tx1"/>
                </a:solidFill>
                <a:latin typeface="楷体" pitchFamily="49" charset="-122"/>
                <a:ea typeface="楷体" pitchFamily="49" charset="-122"/>
              </a:rPr>
              <a:t>迫切需要解决的问题。提出相应的假说或理论或方法推动该领域研究的进一步前进，对提出的方案是否有切实可行的研究方法和手段来论证或实现</a:t>
            </a:r>
            <a:r>
              <a:rPr lang="zh-CN" altLang="en-US" dirty="0">
                <a:solidFill>
                  <a:schemeClr val="tx1"/>
                </a:solidFill>
                <a:latin typeface="楷体" pitchFamily="49" charset="-122"/>
                <a:ea typeface="楷体" pitchFamily="49" charset="-122"/>
              </a:rPr>
              <a:t>。</a:t>
            </a:r>
          </a:p>
        </p:txBody>
      </p:sp>
      <p:sp>
        <p:nvSpPr>
          <p:cNvPr id="4" name="矩形 3"/>
          <p:cNvSpPr/>
          <p:nvPr/>
        </p:nvSpPr>
        <p:spPr>
          <a:xfrm>
            <a:off x="1584952" y="56645"/>
            <a:ext cx="466794" cy="261610"/>
          </a:xfrm>
          <a:prstGeom prst="rect">
            <a:avLst/>
          </a:prstGeom>
        </p:spPr>
        <p:txBody>
          <a:bodyPr wrap="none">
            <a:spAutoFit/>
          </a:bodyPr>
          <a:lstStyle/>
          <a:p>
            <a:r>
              <a:rPr lang="zh-CN" altLang="en-US" sz="1100" dirty="0" smtClean="0">
                <a:solidFill>
                  <a:schemeClr val="bg1"/>
                </a:solidFill>
              </a:rPr>
              <a:t>选题</a:t>
            </a:r>
            <a:endParaRPr lang="zh-CN" altLang="en-US" sz="1100" dirty="0">
              <a:solidFill>
                <a:schemeClr val="bg1"/>
              </a:solidFill>
            </a:endParaRPr>
          </a:p>
        </p:txBody>
      </p:sp>
    </p:spTree>
    <p:extLst>
      <p:ext uri="{BB962C8B-B14F-4D97-AF65-F5344CB8AC3E}">
        <p14:creationId xmlns:p14="http://schemas.microsoft.com/office/powerpoint/2010/main" val="28302975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9826" name="Rectangle 2"/>
          <p:cNvSpPr>
            <a:spLocks noGrp="1" noChangeArrowheads="1"/>
          </p:cNvSpPr>
          <p:nvPr>
            <p:ph type="title"/>
          </p:nvPr>
        </p:nvSpPr>
        <p:spPr>
          <a:xfrm>
            <a:off x="457200" y="653272"/>
            <a:ext cx="8229600" cy="571500"/>
          </a:xfrm>
        </p:spPr>
        <p:txBody>
          <a:bodyPr>
            <a:normAutofit fontScale="90000"/>
          </a:bodyPr>
          <a:lstStyle/>
          <a:p>
            <a:pPr algn="ctr" eaLnBrk="1" hangingPunct="1">
              <a:defRPr/>
            </a:pPr>
            <a:r>
              <a:rPr lang="zh-CN" altLang="en-US" b="1" dirty="0" smtClean="0">
                <a:solidFill>
                  <a:schemeClr val="accent2"/>
                </a:solidFill>
                <a:ea typeface="黑体" pitchFamily="49" charset="-122"/>
              </a:rPr>
              <a:t>科研与项目资助的关系</a:t>
            </a:r>
          </a:p>
        </p:txBody>
      </p:sp>
      <p:sp>
        <p:nvSpPr>
          <p:cNvPr id="22532" name="Text Box 4"/>
          <p:cNvSpPr txBox="1">
            <a:spLocks noChangeArrowheads="1"/>
          </p:cNvSpPr>
          <p:nvPr/>
        </p:nvSpPr>
        <p:spPr bwMode="auto">
          <a:xfrm>
            <a:off x="3337743" y="2114251"/>
            <a:ext cx="1969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EA8032"/>
                </a:solidFill>
                <a:latin typeface="Frutiger 55 Roman" pitchFamily="50" charset="0"/>
                <a:ea typeface="宋体" pitchFamily="2" charset="-122"/>
              </a:defRPr>
            </a:lvl1pPr>
            <a:lvl2pPr marL="742950" indent="-285750" eaLnBrk="0" hangingPunct="0">
              <a:defRPr sz="2400">
                <a:solidFill>
                  <a:srgbClr val="EA8032"/>
                </a:solidFill>
                <a:latin typeface="Frutiger 55 Roman" pitchFamily="50" charset="0"/>
                <a:ea typeface="宋体" pitchFamily="2" charset="-122"/>
              </a:defRPr>
            </a:lvl2pPr>
            <a:lvl3pPr marL="1143000" indent="-228600" eaLnBrk="0" hangingPunct="0">
              <a:defRPr sz="2400">
                <a:solidFill>
                  <a:srgbClr val="EA8032"/>
                </a:solidFill>
                <a:latin typeface="Frutiger 55 Roman" pitchFamily="50" charset="0"/>
                <a:ea typeface="宋体" pitchFamily="2" charset="-122"/>
              </a:defRPr>
            </a:lvl3pPr>
            <a:lvl4pPr marL="1600200" indent="-228600" eaLnBrk="0" hangingPunct="0">
              <a:defRPr sz="2400">
                <a:solidFill>
                  <a:srgbClr val="EA8032"/>
                </a:solidFill>
                <a:latin typeface="Frutiger 55 Roman" pitchFamily="50" charset="0"/>
                <a:ea typeface="宋体" pitchFamily="2" charset="-122"/>
              </a:defRPr>
            </a:lvl4pPr>
            <a:lvl5pPr marL="2057400" indent="-228600" eaLnBrk="0" hangingPunct="0">
              <a:defRPr sz="2400">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9pPr>
          </a:lstStyle>
          <a:p>
            <a:pPr algn="l" eaLnBrk="1" hangingPunct="1">
              <a:spcBef>
                <a:spcPct val="50000"/>
              </a:spcBef>
            </a:pPr>
            <a:r>
              <a:rPr kumimoji="1" lang="zh-CN" altLang="en-US" sz="3200" b="1" dirty="0">
                <a:solidFill>
                  <a:srgbClr val="FF0000"/>
                </a:solidFill>
                <a:latin typeface="Tahoma" pitchFamily="34" charset="0"/>
                <a:ea typeface="黑体" pitchFamily="49" charset="-122"/>
              </a:rPr>
              <a:t>良性循环</a:t>
            </a:r>
          </a:p>
        </p:txBody>
      </p:sp>
      <p:sp>
        <p:nvSpPr>
          <p:cNvPr id="5" name="Rectangle 2"/>
          <p:cNvSpPr txBox="1">
            <a:spLocks noChangeArrowheads="1"/>
          </p:cNvSpPr>
          <p:nvPr/>
        </p:nvSpPr>
        <p:spPr bwMode="auto">
          <a:xfrm>
            <a:off x="1254865" y="3704821"/>
            <a:ext cx="6359052" cy="571500"/>
          </a:xfrm>
          <a:prstGeom prst="rect">
            <a:avLst/>
          </a:prstGeom>
          <a:noFill/>
          <a:ln w="9525">
            <a:noFill/>
            <a:miter lim="800000"/>
            <a:headEnd/>
            <a:tailEnd/>
          </a:ln>
          <a:effectLst>
            <a:outerShdw dist="17961" dir="2700000" algn="ctr" rotWithShape="0">
              <a:srgbClr val="808080">
                <a:alpha val="50000"/>
              </a:srgbClr>
            </a:outerShdw>
          </a:effectLst>
        </p:spPr>
        <p:txBody>
          <a:bodyPr anchor="ctr"/>
          <a:lstStyle/>
          <a:p>
            <a:pPr eaLnBrk="0" hangingPunct="0">
              <a:defRPr/>
            </a:pPr>
            <a:r>
              <a:rPr lang="zh-CN" altLang="en-US" sz="3200" b="1" kern="0" dirty="0">
                <a:solidFill>
                  <a:schemeClr val="accent2"/>
                </a:solidFill>
                <a:latin typeface="+mj-lt"/>
                <a:ea typeface="黑体" pitchFamily="49" charset="-122"/>
                <a:cs typeface="+mj-cs"/>
              </a:rPr>
              <a:t>好的科研与选题是获基金资助前提</a:t>
            </a:r>
          </a:p>
        </p:txBody>
      </p:sp>
      <p:sp>
        <p:nvSpPr>
          <p:cNvPr id="2" name="圆角矩形 1"/>
          <p:cNvSpPr/>
          <p:nvPr/>
        </p:nvSpPr>
        <p:spPr>
          <a:xfrm>
            <a:off x="1556424" y="1535649"/>
            <a:ext cx="1342417"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选题</a:t>
            </a:r>
            <a:endParaRPr lang="zh-CN" altLang="en-US" dirty="0"/>
          </a:p>
        </p:txBody>
      </p:sp>
      <p:sp>
        <p:nvSpPr>
          <p:cNvPr id="7" name="圆角矩形 6"/>
          <p:cNvSpPr/>
          <p:nvPr/>
        </p:nvSpPr>
        <p:spPr>
          <a:xfrm>
            <a:off x="3634902" y="1541630"/>
            <a:ext cx="1374843"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学术研究</a:t>
            </a:r>
            <a:endParaRPr lang="zh-CN" altLang="en-US" dirty="0"/>
          </a:p>
        </p:txBody>
      </p:sp>
      <p:sp>
        <p:nvSpPr>
          <p:cNvPr id="8" name="圆角矩形 7"/>
          <p:cNvSpPr/>
          <p:nvPr/>
        </p:nvSpPr>
        <p:spPr>
          <a:xfrm>
            <a:off x="5616101" y="1550445"/>
            <a:ext cx="1374843"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发表高水平的论文</a:t>
            </a:r>
            <a:endParaRPr lang="zh-CN" altLang="en-US" dirty="0"/>
          </a:p>
        </p:txBody>
      </p:sp>
      <p:sp>
        <p:nvSpPr>
          <p:cNvPr id="9" name="圆角矩形 8"/>
          <p:cNvSpPr/>
          <p:nvPr/>
        </p:nvSpPr>
        <p:spPr>
          <a:xfrm>
            <a:off x="5616101" y="2740315"/>
            <a:ext cx="1374843"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获得项目资助</a:t>
            </a:r>
            <a:endParaRPr lang="zh-CN" altLang="en-US" dirty="0"/>
          </a:p>
        </p:txBody>
      </p:sp>
      <p:sp>
        <p:nvSpPr>
          <p:cNvPr id="11" name="圆角矩形 10"/>
          <p:cNvSpPr/>
          <p:nvPr/>
        </p:nvSpPr>
        <p:spPr>
          <a:xfrm>
            <a:off x="1556424" y="2756577"/>
            <a:ext cx="1374843"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发表高水平的论文</a:t>
            </a:r>
            <a:endParaRPr lang="zh-CN" altLang="en-US" dirty="0"/>
          </a:p>
        </p:txBody>
      </p:sp>
      <p:sp>
        <p:nvSpPr>
          <p:cNvPr id="12" name="圆角矩形 11"/>
          <p:cNvSpPr/>
          <p:nvPr/>
        </p:nvSpPr>
        <p:spPr>
          <a:xfrm>
            <a:off x="3634901" y="2756577"/>
            <a:ext cx="1374843" cy="52620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做好科学研究</a:t>
            </a:r>
            <a:endParaRPr lang="zh-CN" altLang="en-US" dirty="0"/>
          </a:p>
        </p:txBody>
      </p:sp>
      <p:cxnSp>
        <p:nvCxnSpPr>
          <p:cNvPr id="6" name="直接箭头连接符 5"/>
          <p:cNvCxnSpPr>
            <a:stCxn id="2" idx="3"/>
            <a:endCxn id="7" idx="1"/>
          </p:cNvCxnSpPr>
          <p:nvPr/>
        </p:nvCxnSpPr>
        <p:spPr>
          <a:xfrm>
            <a:off x="2898841" y="1798752"/>
            <a:ext cx="736061" cy="5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直接箭头连接符 13"/>
          <p:cNvCxnSpPr>
            <a:stCxn id="7" idx="3"/>
            <a:endCxn id="8" idx="1"/>
          </p:cNvCxnSpPr>
          <p:nvPr/>
        </p:nvCxnSpPr>
        <p:spPr>
          <a:xfrm>
            <a:off x="5009745" y="1804733"/>
            <a:ext cx="606356" cy="8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直接箭头连接符 15"/>
          <p:cNvCxnSpPr>
            <a:stCxn id="8" idx="3"/>
            <a:endCxn id="8" idx="3"/>
          </p:cNvCxnSpPr>
          <p:nvPr/>
        </p:nvCxnSpPr>
        <p:spPr>
          <a:xfrm>
            <a:off x="6990944" y="1813548"/>
            <a:ext cx="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肘形连接符 17"/>
          <p:cNvCxnSpPr>
            <a:stCxn id="8" idx="3"/>
            <a:endCxn id="9" idx="3"/>
          </p:cNvCxnSpPr>
          <p:nvPr/>
        </p:nvCxnSpPr>
        <p:spPr>
          <a:xfrm>
            <a:off x="6990944" y="1813548"/>
            <a:ext cx="12700" cy="1189870"/>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直接箭头连接符 19"/>
          <p:cNvCxnSpPr>
            <a:stCxn id="9" idx="1"/>
            <a:endCxn id="12" idx="3"/>
          </p:cNvCxnSpPr>
          <p:nvPr/>
        </p:nvCxnSpPr>
        <p:spPr>
          <a:xfrm flipH="1">
            <a:off x="5009744" y="3003418"/>
            <a:ext cx="606357" cy="16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直接箭头连接符 21"/>
          <p:cNvCxnSpPr>
            <a:stCxn id="12" idx="1"/>
            <a:endCxn id="11" idx="3"/>
          </p:cNvCxnSpPr>
          <p:nvPr/>
        </p:nvCxnSpPr>
        <p:spPr>
          <a:xfrm flipH="1">
            <a:off x="2931267" y="3019680"/>
            <a:ext cx="70363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肘形连接符 25"/>
          <p:cNvCxnSpPr>
            <a:stCxn id="11" idx="1"/>
            <a:endCxn id="2" idx="1"/>
          </p:cNvCxnSpPr>
          <p:nvPr/>
        </p:nvCxnSpPr>
        <p:spPr>
          <a:xfrm rot="10800000">
            <a:off x="1556424" y="1798752"/>
            <a:ext cx="12700" cy="1220928"/>
          </a:xfrm>
          <a:prstGeom prst="bentConnector3">
            <a:avLst>
              <a:gd name="adj1" fmla="val 180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51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8802" name="Rectangle 2"/>
          <p:cNvSpPr>
            <a:spLocks noGrp="1" noChangeArrowheads="1"/>
          </p:cNvSpPr>
          <p:nvPr>
            <p:ph type="title"/>
          </p:nvPr>
        </p:nvSpPr>
        <p:spPr>
          <a:xfrm>
            <a:off x="304800" y="615275"/>
            <a:ext cx="8229600" cy="571500"/>
          </a:xfrm>
        </p:spPr>
        <p:txBody>
          <a:bodyPr>
            <a:normAutofit fontScale="90000"/>
          </a:bodyPr>
          <a:lstStyle/>
          <a:p>
            <a:pPr algn="ctr" eaLnBrk="1" hangingPunct="1">
              <a:defRPr/>
            </a:pPr>
            <a:r>
              <a:rPr lang="zh-CN" altLang="en-US" sz="3200" b="1" dirty="0" smtClean="0">
                <a:solidFill>
                  <a:srgbClr val="CC0000"/>
                </a:solidFill>
              </a:rPr>
              <a:t>好的科研与选题是获资助前提</a:t>
            </a:r>
          </a:p>
        </p:txBody>
      </p:sp>
      <p:sp>
        <p:nvSpPr>
          <p:cNvPr id="4428803" name="Rectangle 3"/>
          <p:cNvSpPr>
            <a:spLocks noGrp="1" noChangeArrowheads="1"/>
          </p:cNvSpPr>
          <p:nvPr>
            <p:ph type="body" idx="1"/>
          </p:nvPr>
        </p:nvSpPr>
        <p:spPr>
          <a:xfrm>
            <a:off x="457200" y="1314450"/>
            <a:ext cx="8077200" cy="3371850"/>
          </a:xfrm>
        </p:spPr>
        <p:txBody>
          <a:bodyPr/>
          <a:lstStyle/>
          <a:p>
            <a:pPr eaLnBrk="1" hangingPunct="1">
              <a:defRPr/>
            </a:pPr>
            <a:r>
              <a:rPr lang="zh-CN" altLang="en-US" sz="2400" b="1" dirty="0" smtClean="0">
                <a:solidFill>
                  <a:srgbClr val="009900"/>
                </a:solidFill>
                <a:latin typeface="楷体" pitchFamily="49" charset="-122"/>
                <a:ea typeface="楷体" pitchFamily="49" charset="-122"/>
              </a:rPr>
              <a:t>做好自身的科研工作，创造主客观条件，积累文献，掌握信息，创造性思维，选好题目是获得资助的必要条件</a:t>
            </a:r>
            <a:r>
              <a:rPr lang="zh-CN" altLang="en-US" sz="2400" b="1" dirty="0" smtClean="0">
                <a:solidFill>
                  <a:srgbClr val="009900"/>
                </a:solidFill>
                <a:effectLst>
                  <a:outerShdw blurRad="38100" dist="38100" dir="2700000" algn="tl">
                    <a:srgbClr val="C0C0C0"/>
                  </a:outerShdw>
                </a:effectLst>
                <a:latin typeface="楷体" pitchFamily="49" charset="-122"/>
                <a:ea typeface="楷体" pitchFamily="49" charset="-122"/>
              </a:rPr>
              <a:t>；</a:t>
            </a:r>
          </a:p>
          <a:p>
            <a:pPr eaLnBrk="1" hangingPunct="1">
              <a:defRPr/>
            </a:pPr>
            <a:r>
              <a:rPr lang="zh-CN" altLang="en-US" sz="2400" b="1" dirty="0" smtClean="0">
                <a:solidFill>
                  <a:schemeClr val="tx1"/>
                </a:solidFill>
                <a:latin typeface="楷体" pitchFamily="49" charset="-122"/>
                <a:ea typeface="楷体" pitchFamily="49" charset="-122"/>
              </a:rPr>
              <a:t>支持自由选题的创新性的科学研究。充分了解国内外科技发展现状与动态，瞄准科技发展前沿或结合国家战略需求，认真构思，自行确定立论依据充分和创新性强的研究方向、研究内容以及研究方案，</a:t>
            </a:r>
            <a:r>
              <a:rPr lang="zh-CN" altLang="en-US" sz="2400" b="1" dirty="0" smtClean="0">
                <a:solidFill>
                  <a:srgbClr val="009900"/>
                </a:solidFill>
                <a:latin typeface="楷体" pitchFamily="49" charset="-122"/>
                <a:ea typeface="楷体" pitchFamily="49" charset="-122"/>
              </a:rPr>
              <a:t>开展具有重要科学意义或重要应用前景的</a:t>
            </a:r>
            <a:r>
              <a:rPr lang="zh-CN" altLang="en-US" sz="2400" b="1" u="sng" dirty="0" smtClean="0">
                <a:solidFill>
                  <a:srgbClr val="CC0000"/>
                </a:solidFill>
                <a:latin typeface="楷体" pitchFamily="49" charset="-122"/>
                <a:ea typeface="楷体" pitchFamily="49" charset="-122"/>
              </a:rPr>
              <a:t>基础研究</a:t>
            </a:r>
            <a:r>
              <a:rPr lang="zh-CN" altLang="en-US" sz="2400" b="1" dirty="0" smtClean="0">
                <a:solidFill>
                  <a:schemeClr val="tx1"/>
                </a:solidFill>
                <a:latin typeface="楷体" pitchFamily="49" charset="-122"/>
                <a:ea typeface="楷体" pitchFamily="49" charset="-122"/>
              </a:rPr>
              <a:t>，鼓励开展前瞻性和探索性研究，力图通过研究得到新的发现或取得重要进展；</a:t>
            </a:r>
          </a:p>
          <a:p>
            <a:pPr eaLnBrk="1" hangingPunct="1">
              <a:defRPr/>
            </a:pPr>
            <a:endParaRPr lang="en-US" altLang="zh-CN" sz="2400" b="1" dirty="0" smtClean="0">
              <a:solidFill>
                <a:schemeClr val="tx1"/>
              </a:solidFill>
              <a:latin typeface="楷体" pitchFamily="49" charset="-122"/>
              <a:ea typeface="楷体" pitchFamily="49" charset="-122"/>
            </a:endParaRPr>
          </a:p>
        </p:txBody>
      </p:sp>
    </p:spTree>
    <p:extLst>
      <p:ext uri="{BB962C8B-B14F-4D97-AF65-F5344CB8AC3E}">
        <p14:creationId xmlns:p14="http://schemas.microsoft.com/office/powerpoint/2010/main" val="3041759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0"/>
            <a:ext cx="4051300" cy="5143500"/>
          </a:xfrm>
          <a:prstGeom prst="rect">
            <a:avLst/>
          </a:prstGeom>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a:rPr>
              <a:t>定       位</a:t>
            </a:r>
          </a:p>
        </p:txBody>
      </p:sp>
      <p:grpSp>
        <p:nvGrpSpPr>
          <p:cNvPr id="11" name="组合 10">
            <a:extLst>
              <a:ext uri="{FF2B5EF4-FFF2-40B4-BE49-F238E27FC236}">
                <a16:creationId xmlns:a16="http://schemas.microsoft.com/office/drawing/2014/main" xmlns="" id="{C0E87A70-AC36-4815-A6EB-384C51BC4F09}"/>
              </a:ext>
            </a:extLst>
          </p:cNvPr>
          <p:cNvGrpSpPr/>
          <p:nvPr/>
        </p:nvGrpSpPr>
        <p:grpSpPr>
          <a:xfrm>
            <a:off x="386080" y="1106665"/>
            <a:ext cx="8382000" cy="3785652"/>
            <a:chOff x="386080" y="1255941"/>
            <a:chExt cx="8382000" cy="2836856"/>
          </a:xfrm>
        </p:grpSpPr>
        <p:sp>
          <p:nvSpPr>
            <p:cNvPr id="8" name="Rectangle 9"/>
            <p:cNvSpPr/>
            <p:nvPr/>
          </p:nvSpPr>
          <p:spPr>
            <a:xfrm>
              <a:off x="386080" y="1255941"/>
              <a:ext cx="8382000" cy="2803509"/>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605990" y="1348428"/>
              <a:ext cx="8052362" cy="274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smtClean="0">
                  <a:solidFill>
                    <a:prstClr val="black"/>
                  </a:solidFill>
                  <a:latin typeface="楷体" panose="02010609060101010101" pitchFamily="49" charset="-122"/>
                  <a:ea typeface="楷体" panose="02010609060101010101" pitchFamily="49" charset="-122"/>
                </a:rPr>
                <a:t>国内学者主要通过阅读高水平的期刊等文献来获取研究思路</a:t>
              </a:r>
              <a:endParaRPr lang="en-US" altLang="zh-CN" sz="1600" dirty="0" smtClean="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smtClean="0">
                  <a:solidFill>
                    <a:prstClr val="black"/>
                  </a:solidFill>
                  <a:latin typeface="楷体" panose="02010609060101010101" pitchFamily="49" charset="-122"/>
                  <a:ea typeface="楷体" panose="02010609060101010101" pitchFamily="49" charset="-122"/>
                </a:rPr>
                <a:t>通过大量的文献阅读，从中碰撞擦出火花、启发思路，提出问题再继续查找资料</a:t>
              </a:r>
              <a:endParaRPr lang="en-US" altLang="zh-CN" sz="1600" dirty="0" smtClean="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国内研究人员从事科研工作时，主要从杂志、技术报告及会议录中获得信息。 </a:t>
              </a: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阅读到的新杂志至少距发表文章的研究者产生该想法（</a:t>
              </a:r>
              <a:r>
                <a:rPr lang="en-US" altLang="zh-CN" sz="1600" dirty="0">
                  <a:solidFill>
                    <a:prstClr val="black"/>
                  </a:solidFill>
                  <a:latin typeface="楷体" panose="02010609060101010101" pitchFamily="49" charset="-122"/>
                  <a:ea typeface="楷体" panose="02010609060101010101" pitchFamily="49" charset="-122"/>
                </a:rPr>
                <a:t>idea</a:t>
              </a:r>
              <a:r>
                <a:rPr lang="zh-CN" altLang="en-US" sz="1600" dirty="0">
                  <a:solidFill>
                    <a:prstClr val="black"/>
                  </a:solidFill>
                  <a:latin typeface="楷体" panose="02010609060101010101" pitchFamily="49" charset="-122"/>
                  <a:ea typeface="楷体" panose="02010609060101010101" pitchFamily="49" charset="-122"/>
                </a:rPr>
                <a:t>）晚了四年左右，会议论文集晚二年左右。因此，获得信息最及时的是出席学术会议，互相交流中不但获得其他研究者做了什么、正在做什么的信息，而且可获知他将要做什么，有什么好的想法。在讨论中，还可激发自己产生新的思想。遗憾的是，大多数研究人员，特别是年轻的科学工作者，没有太多的机会出席高水平的国际学术会议</a:t>
              </a:r>
              <a:r>
                <a:rPr lang="zh-CN" altLang="en-US" sz="1600" dirty="0" smtClean="0">
                  <a:solidFill>
                    <a:prstClr val="black"/>
                  </a:solidFill>
                  <a:latin typeface="楷体" panose="02010609060101010101" pitchFamily="49" charset="-122"/>
                  <a:ea typeface="楷体" panose="02010609060101010101" pitchFamily="49" charset="-122"/>
                </a:rPr>
                <a:t>。</a:t>
              </a:r>
              <a:endParaRPr lang="en-US" altLang="zh-CN" sz="1600" dirty="0" smtClean="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阅读科学新闻可以帮助科学工作者快速了解研究</a:t>
              </a:r>
              <a:r>
                <a:rPr lang="zh-CN" altLang="en-US" sz="1600" dirty="0" smtClean="0">
                  <a:solidFill>
                    <a:prstClr val="black"/>
                  </a:solidFill>
                  <a:latin typeface="楷体" panose="02010609060101010101" pitchFamily="49" charset="-122"/>
                  <a:ea typeface="楷体" panose="02010609060101010101" pitchFamily="49" charset="-122"/>
                </a:rPr>
                <a:t>热点，获得</a:t>
              </a:r>
              <a:r>
                <a:rPr lang="zh-CN" altLang="en-US" sz="1600" dirty="0">
                  <a:solidFill>
                    <a:prstClr val="black"/>
                  </a:solidFill>
                  <a:latin typeface="楷体" panose="02010609060101010101" pitchFamily="49" charset="-122"/>
                  <a:ea typeface="楷体" panose="02010609060101010101" pitchFamily="49" charset="-122"/>
                </a:rPr>
                <a:t>研究思路，选择研究课题 。</a:t>
              </a:r>
            </a:p>
          </p:txBody>
        </p:sp>
      </p:grpSp>
      <p:sp>
        <p:nvSpPr>
          <p:cNvPr id="10" name="Title 1">
            <a:extLst>
              <a:ext uri="{FF2B5EF4-FFF2-40B4-BE49-F238E27FC236}">
                <a16:creationId xmlns:a16="http://schemas.microsoft.com/office/drawing/2014/main" xmlns="" id="{3A84DA45-F583-462C-BEB6-B71FA24AF780}"/>
              </a:ext>
            </a:extLst>
          </p:cNvPr>
          <p:cNvSpPr txBox="1">
            <a:spLocks/>
          </p:cNvSpPr>
          <p:nvPr/>
        </p:nvSpPr>
        <p:spPr>
          <a:xfrm>
            <a:off x="605990" y="578861"/>
            <a:ext cx="8314274"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smtClean="0">
                <a:latin typeface="楷体" panose="02010609060101010101" pitchFamily="49" charset="-122"/>
                <a:ea typeface="楷体" panose="02010609060101010101" pitchFamily="49" charset="-122"/>
              </a:rPr>
              <a:t>选题基础</a:t>
            </a:r>
            <a:r>
              <a:rPr lang="en-US" altLang="zh-CN" sz="2400" dirty="0" smtClean="0">
                <a:latin typeface="楷体" panose="02010609060101010101" pitchFamily="49" charset="-122"/>
                <a:ea typeface="楷体" panose="02010609060101010101" pitchFamily="49" charset="-122"/>
              </a:rPr>
              <a:t>——</a:t>
            </a:r>
            <a:r>
              <a:rPr lang="zh-CN" altLang="en-US" sz="2400" dirty="0" smtClean="0">
                <a:latin typeface="楷体" panose="02010609060101010101" pitchFamily="49" charset="-122"/>
                <a:ea typeface="楷体" panose="02010609060101010101" pitchFamily="49" charset="-122"/>
              </a:rPr>
              <a:t>大量阅读高水平的文献、科技新闻、参加会议启发思路</a:t>
            </a:r>
            <a:endParaRPr 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172812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5938" name="Rectangle 2"/>
          <p:cNvSpPr>
            <a:spLocks noGrp="1" noChangeArrowheads="1"/>
          </p:cNvSpPr>
          <p:nvPr>
            <p:ph type="title"/>
          </p:nvPr>
        </p:nvSpPr>
        <p:spPr>
          <a:xfrm>
            <a:off x="250825" y="397542"/>
            <a:ext cx="8229600" cy="571500"/>
          </a:xfrm>
        </p:spPr>
        <p:txBody>
          <a:bodyPr>
            <a:normAutofit fontScale="90000"/>
          </a:bodyPr>
          <a:lstStyle/>
          <a:p>
            <a:pPr algn="ctr" eaLnBrk="1" hangingPunct="1">
              <a:defRPr/>
            </a:pPr>
            <a:r>
              <a:rPr lang="zh-CN" altLang="en-US" dirty="0" smtClean="0">
                <a:solidFill>
                  <a:srgbClr val="C00000"/>
                </a:solidFill>
              </a:rPr>
              <a:t>选题十问</a:t>
            </a:r>
          </a:p>
        </p:txBody>
      </p:sp>
      <p:sp>
        <p:nvSpPr>
          <p:cNvPr id="49155" name="Rectangle 3"/>
          <p:cNvSpPr>
            <a:spLocks noGrp="1" noChangeArrowheads="1"/>
          </p:cNvSpPr>
          <p:nvPr>
            <p:ph type="body" idx="1"/>
          </p:nvPr>
        </p:nvSpPr>
        <p:spPr>
          <a:xfrm>
            <a:off x="457200" y="969042"/>
            <a:ext cx="8218488" cy="4089797"/>
          </a:xfrm>
        </p:spPr>
        <p:txBody>
          <a:bodyPr>
            <a:normAutofit fontScale="92500" lnSpcReduction="10000"/>
          </a:bodyPr>
          <a:lstStyle/>
          <a:p>
            <a:pPr eaLnBrk="1" hangingPunct="1"/>
            <a:r>
              <a:rPr lang="zh-CN" altLang="en-US" sz="3000" dirty="0" smtClean="0"/>
              <a:t>选定一个课题之前，先要反复思量，缜密行事，问自己如下十个问题，即</a:t>
            </a:r>
            <a:r>
              <a:rPr lang="zh-CN" altLang="en-US" sz="3000" dirty="0" smtClean="0">
                <a:latin typeface="Arial" pitchFamily="34" charset="0"/>
              </a:rPr>
              <a:t>“</a:t>
            </a:r>
            <a:r>
              <a:rPr lang="zh-CN" altLang="en-US" sz="3000" dirty="0" smtClean="0"/>
              <a:t>选题十问</a:t>
            </a:r>
            <a:r>
              <a:rPr lang="zh-CN" altLang="en-US" sz="3000" dirty="0" smtClean="0">
                <a:latin typeface="Arial" pitchFamily="34" charset="0"/>
              </a:rPr>
              <a:t>”</a:t>
            </a:r>
            <a:r>
              <a:rPr lang="zh-CN" altLang="en-US" sz="3000" dirty="0" smtClean="0"/>
              <a:t>：</a:t>
            </a:r>
            <a:br>
              <a:rPr lang="zh-CN" altLang="en-US" sz="3000" dirty="0" smtClean="0"/>
            </a:br>
            <a:r>
              <a:rPr lang="en-US" altLang="zh-CN" sz="2400" dirty="0" smtClean="0"/>
              <a:t>1. </a:t>
            </a:r>
            <a:r>
              <a:rPr lang="zh-CN" altLang="en-US" sz="2400" dirty="0" smtClean="0"/>
              <a:t>你选的基础研究课题对社会发展、学科进展有何裨益？</a:t>
            </a:r>
            <a:br>
              <a:rPr lang="zh-CN" altLang="en-US" sz="2400" dirty="0" smtClean="0"/>
            </a:br>
            <a:r>
              <a:rPr lang="en-US" altLang="zh-CN" sz="2400" dirty="0" smtClean="0"/>
              <a:t>2. </a:t>
            </a:r>
            <a:r>
              <a:rPr lang="zh-CN" altLang="en-US" sz="2400" dirty="0" smtClean="0"/>
              <a:t>该选题是否处于当今学科发展前沿领域？</a:t>
            </a:r>
            <a:br>
              <a:rPr lang="zh-CN" altLang="en-US" sz="2400" dirty="0" smtClean="0"/>
            </a:br>
            <a:r>
              <a:rPr lang="en-US" altLang="zh-CN" sz="2400" dirty="0" smtClean="0"/>
              <a:t>3. </a:t>
            </a:r>
            <a:r>
              <a:rPr lang="zh-CN" altLang="en-US" sz="2400" dirty="0" smtClean="0"/>
              <a:t>该研究方向国内外有多少人在关注？著名课题组何在？</a:t>
            </a:r>
            <a:br>
              <a:rPr lang="zh-CN" altLang="en-US" sz="2400" dirty="0" smtClean="0"/>
            </a:br>
            <a:r>
              <a:rPr lang="en-US" altLang="zh-CN" sz="2400" dirty="0" smtClean="0"/>
              <a:t>4. </a:t>
            </a:r>
            <a:r>
              <a:rPr lang="zh-CN" altLang="en-US" sz="2400" dirty="0" smtClean="0"/>
              <a:t>该方向每年发表论文、专著、专利总量约为多少？</a:t>
            </a:r>
            <a:br>
              <a:rPr lang="zh-CN" altLang="en-US" sz="2400" dirty="0" smtClean="0"/>
            </a:br>
            <a:r>
              <a:rPr lang="en-US" altLang="zh-CN" sz="2400" dirty="0" smtClean="0"/>
              <a:t>5. </a:t>
            </a:r>
            <a:r>
              <a:rPr lang="zh-CN" altLang="en-US" sz="2400" dirty="0" smtClean="0"/>
              <a:t>该课题已有多少主要研究成果？</a:t>
            </a:r>
            <a:br>
              <a:rPr lang="zh-CN" altLang="en-US" sz="2400" dirty="0" smtClean="0"/>
            </a:br>
            <a:r>
              <a:rPr lang="en-US" altLang="zh-CN" sz="2400" dirty="0" smtClean="0"/>
              <a:t>6. </a:t>
            </a:r>
            <a:r>
              <a:rPr lang="zh-CN" altLang="en-US" sz="2400" dirty="0" smtClean="0"/>
              <a:t>国内外的有关权威人士何在？有何成果？见解如何？</a:t>
            </a:r>
            <a:br>
              <a:rPr lang="zh-CN" altLang="en-US" sz="2400" dirty="0" smtClean="0"/>
            </a:br>
            <a:r>
              <a:rPr lang="en-US" altLang="zh-CN" sz="2400" dirty="0" smtClean="0"/>
              <a:t>7. </a:t>
            </a:r>
            <a:r>
              <a:rPr lang="zh-CN" altLang="en-US" sz="2400" dirty="0" smtClean="0"/>
              <a:t>该课题有哪些关键问题急待解决？研究热点何在？</a:t>
            </a:r>
            <a:br>
              <a:rPr lang="zh-CN" altLang="en-US" sz="2400" dirty="0" smtClean="0"/>
            </a:br>
            <a:r>
              <a:rPr lang="en-US" altLang="zh-CN" sz="2400" dirty="0" smtClean="0"/>
              <a:t>8. </a:t>
            </a:r>
            <a:r>
              <a:rPr lang="zh-CN" altLang="en-US" sz="2400" dirty="0" smtClean="0"/>
              <a:t>你对该课题是否非常感兴趣？</a:t>
            </a:r>
            <a:br>
              <a:rPr lang="zh-CN" altLang="en-US" sz="2400" dirty="0" smtClean="0"/>
            </a:br>
            <a:r>
              <a:rPr lang="en-US" altLang="zh-CN" sz="2400" dirty="0" smtClean="0"/>
              <a:t>9. </a:t>
            </a:r>
            <a:r>
              <a:rPr lang="zh-CN" altLang="en-US" sz="2400" dirty="0" smtClean="0"/>
              <a:t>你是否有能力和潜质去完成所选课题？</a:t>
            </a:r>
            <a:br>
              <a:rPr lang="zh-CN" altLang="en-US" sz="2400" dirty="0" smtClean="0"/>
            </a:br>
            <a:r>
              <a:rPr lang="en-US" altLang="zh-CN" sz="2400" dirty="0" smtClean="0"/>
              <a:t>10. </a:t>
            </a:r>
            <a:r>
              <a:rPr lang="zh-CN" altLang="en-US" sz="2400" dirty="0" smtClean="0"/>
              <a:t>该课题能否在八至十年内成为你的主攻方向？</a:t>
            </a:r>
          </a:p>
        </p:txBody>
      </p:sp>
    </p:spTree>
    <p:extLst>
      <p:ext uri="{BB962C8B-B14F-4D97-AF65-F5344CB8AC3E}">
        <p14:creationId xmlns:p14="http://schemas.microsoft.com/office/powerpoint/2010/main" val="55350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9666" name="Rectangle 2"/>
          <p:cNvSpPr>
            <a:spLocks noGrp="1" noChangeArrowheads="1"/>
          </p:cNvSpPr>
          <p:nvPr>
            <p:ph type="title"/>
          </p:nvPr>
        </p:nvSpPr>
        <p:spPr>
          <a:xfrm>
            <a:off x="0" y="1309815"/>
            <a:ext cx="9144000" cy="1600200"/>
          </a:xfrm>
        </p:spPr>
        <p:txBody>
          <a:bodyPr>
            <a:normAutofit fontScale="90000"/>
          </a:bodyPr>
          <a:lstStyle/>
          <a:p>
            <a:pPr algn="ctr" eaLnBrk="1" hangingPunct="1">
              <a:defRPr/>
            </a:pPr>
            <a:r>
              <a:rPr lang="zh-CN" altLang="en-US" sz="4400" dirty="0" smtClean="0">
                <a:solidFill>
                  <a:srgbClr val="009900"/>
                </a:solidFill>
                <a:latin typeface="楷体" pitchFamily="49" charset="-122"/>
                <a:ea typeface="楷体" pitchFamily="49" charset="-122"/>
              </a:rPr>
              <a:t>万方可以帮助科研人员</a:t>
            </a:r>
            <a:r>
              <a:rPr lang="zh-CN" altLang="en-US" sz="4400" b="1" dirty="0" smtClean="0">
                <a:solidFill>
                  <a:srgbClr val="009900"/>
                </a:solidFill>
                <a:latin typeface="楷体" pitchFamily="49" charset="-122"/>
                <a:ea typeface="楷体" pitchFamily="49" charset="-122"/>
              </a:rPr>
              <a:t>选取研究主题，</a:t>
            </a:r>
            <a:br>
              <a:rPr lang="zh-CN" altLang="en-US" sz="4400" b="1" dirty="0" smtClean="0">
                <a:solidFill>
                  <a:srgbClr val="009900"/>
                </a:solidFill>
                <a:latin typeface="楷体" pitchFamily="49" charset="-122"/>
                <a:ea typeface="楷体" pitchFamily="49" charset="-122"/>
              </a:rPr>
            </a:br>
            <a:r>
              <a:rPr lang="zh-CN" altLang="en-US" sz="4400" b="1" dirty="0" smtClean="0">
                <a:solidFill>
                  <a:srgbClr val="CC0000"/>
                </a:solidFill>
                <a:latin typeface="楷体" pitchFamily="49" charset="-122"/>
                <a:ea typeface="楷体" pitchFamily="49" charset="-122"/>
              </a:rPr>
              <a:t>了解</a:t>
            </a:r>
            <a:r>
              <a:rPr kumimoji="1" lang="zh-CN" altLang="en-US" sz="4400" b="1" dirty="0" smtClean="0">
                <a:solidFill>
                  <a:srgbClr val="CC0000"/>
                </a:solidFill>
                <a:latin typeface="楷体" pitchFamily="49" charset="-122"/>
                <a:ea typeface="楷体" pitchFamily="49" charset="-122"/>
              </a:rPr>
              <a:t>学术价值或潜在的应用前景</a:t>
            </a:r>
            <a:r>
              <a:rPr lang="zh-CN" altLang="en-US" sz="4400" b="1" dirty="0" smtClean="0">
                <a:solidFill>
                  <a:srgbClr val="CC0000"/>
                </a:solidFill>
                <a:latin typeface="楷体" pitchFamily="49" charset="-122"/>
                <a:ea typeface="楷体" pitchFamily="49" charset="-122"/>
              </a:rPr>
              <a:t/>
            </a:r>
            <a:br>
              <a:rPr lang="zh-CN" altLang="en-US" sz="4400" b="1" dirty="0" smtClean="0">
                <a:solidFill>
                  <a:srgbClr val="CC0000"/>
                </a:solidFill>
                <a:latin typeface="楷体" pitchFamily="49" charset="-122"/>
                <a:ea typeface="楷体" pitchFamily="49" charset="-122"/>
              </a:rPr>
            </a:br>
            <a:r>
              <a:rPr lang="zh-CN" altLang="en-US" sz="4400" b="1" dirty="0" smtClean="0">
                <a:solidFill>
                  <a:srgbClr val="CC0000"/>
                </a:solidFill>
                <a:latin typeface="楷体" pitchFamily="49" charset="-122"/>
                <a:ea typeface="楷体" pitchFamily="49" charset="-122"/>
              </a:rPr>
              <a:t>吸引</a:t>
            </a:r>
            <a:r>
              <a:rPr lang="zh-CN" altLang="en-US" sz="4400" b="1" dirty="0" smtClean="0">
                <a:solidFill>
                  <a:srgbClr val="CC0000"/>
                </a:solidFill>
                <a:latin typeface="楷体" pitchFamily="49" charset="-122"/>
                <a:ea typeface="楷体" pitchFamily="49" charset="-122"/>
                <a:cs typeface="Times New Roman" pitchFamily="18" charset="0"/>
              </a:rPr>
              <a:t>同行评议</a:t>
            </a:r>
            <a:r>
              <a:rPr lang="zh-CN" altLang="en-US" sz="4400" b="1" dirty="0" smtClean="0">
                <a:solidFill>
                  <a:srgbClr val="CC0000"/>
                </a:solidFill>
                <a:latin typeface="楷体" pitchFamily="49" charset="-122"/>
                <a:ea typeface="楷体" pitchFamily="49" charset="-122"/>
              </a:rPr>
              <a:t>的兴趣</a:t>
            </a:r>
            <a:r>
              <a:rPr lang="zh-CN" altLang="en-US" dirty="0" smtClean="0">
                <a:latin typeface="楷体" pitchFamily="49" charset="-122"/>
                <a:ea typeface="楷体" pitchFamily="49" charset="-122"/>
              </a:rPr>
              <a:t> </a:t>
            </a:r>
          </a:p>
        </p:txBody>
      </p:sp>
    </p:spTree>
    <p:extLst>
      <p:ext uri="{BB962C8B-B14F-4D97-AF65-F5344CB8AC3E}">
        <p14:creationId xmlns:p14="http://schemas.microsoft.com/office/powerpoint/2010/main" val="154167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664" y="1217613"/>
            <a:ext cx="4734432" cy="377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p:cNvPicPr>
            <a:picLocks noChangeAspect="1"/>
          </p:cNvPicPr>
          <p:nvPr/>
        </p:nvPicPr>
        <p:blipFill>
          <a:blip r:embed="rId3"/>
          <a:stretch>
            <a:fillRect/>
          </a:stretch>
        </p:blipFill>
        <p:spPr>
          <a:xfrm>
            <a:off x="0" y="0"/>
            <a:ext cx="4051300" cy="5143500"/>
          </a:xfrm>
          <a:prstGeom prst="rect">
            <a:avLst/>
          </a:prstGeom>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537751" y="54681"/>
            <a:ext cx="777777" cy="261610"/>
          </a:xfrm>
          <a:prstGeom prst="rect">
            <a:avLst/>
          </a:prstGeom>
          <a:noFill/>
        </p:spPr>
        <p:txBody>
          <a:bodyPr wrap="none" rtlCol="0">
            <a:spAutoFit/>
          </a:bodyPr>
          <a:lstStyle/>
          <a:p>
            <a:r>
              <a:rPr lang="zh-CN" altLang="en-US" sz="1100" dirty="0" smtClean="0">
                <a:solidFill>
                  <a:srgbClr val="FFFFFF"/>
                </a:solidFill>
                <a:ea typeface="微软雅黑"/>
              </a:rPr>
              <a:t>万方分析</a:t>
            </a:r>
            <a:endParaRPr lang="zh-CN" altLang="en-US" sz="1100" dirty="0">
              <a:solidFill>
                <a:srgbClr val="FFFFFF"/>
              </a:solidFill>
              <a:ea typeface="微软雅黑"/>
            </a:endParaRPr>
          </a:p>
        </p:txBody>
      </p:sp>
      <p:sp>
        <p:nvSpPr>
          <p:cNvPr id="8" name="Rectangle 9"/>
          <p:cNvSpPr/>
          <p:nvPr/>
        </p:nvSpPr>
        <p:spPr>
          <a:xfrm>
            <a:off x="42645" y="1365140"/>
            <a:ext cx="3966010" cy="3547327"/>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309565" y="1362243"/>
            <a:ext cx="3661729" cy="335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丰富的分析指标体系，利用知识图谱和大数据技术，对主题、学者、机构、学科、地区、期刊等维度进行分析和对比</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深度关联挖掘，包括学者合作、学者</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机构</a:t>
            </a:r>
            <a:r>
              <a:rPr lang="en-US" altLang="zh-CN" sz="1600" dirty="0">
                <a:solidFill>
                  <a:prstClr val="black"/>
                </a:solidFill>
                <a:latin typeface="楷体" panose="02010609060101010101" pitchFamily="49" charset="-122"/>
                <a:ea typeface="楷体" panose="02010609060101010101" pitchFamily="49" charset="-122"/>
              </a:rPr>
              <a:t>/</a:t>
            </a:r>
            <a:r>
              <a:rPr lang="zh-CN" altLang="en-US" sz="1600" dirty="0">
                <a:solidFill>
                  <a:prstClr val="black"/>
                </a:solidFill>
                <a:latin typeface="楷体" panose="02010609060101010101" pitchFamily="49" charset="-122"/>
                <a:ea typeface="楷体" panose="02010609060101010101" pitchFamily="49" charset="-122"/>
              </a:rPr>
              <a:t>期刊引证、学科交叉、主题共现等关系</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为科学研究及科研决策提供强大的数据支撑和落地解决方案</a:t>
            </a:r>
          </a:p>
        </p:txBody>
      </p:sp>
      <p:sp>
        <p:nvSpPr>
          <p:cNvPr id="10" name="Title 1">
            <a:extLst>
              <a:ext uri="{FF2B5EF4-FFF2-40B4-BE49-F238E27FC236}">
                <a16:creationId xmlns="" xmlns:a16="http://schemas.microsoft.com/office/drawing/2014/main" id="{3A84DA45-F583-462C-BEB6-B71FA24AF780}"/>
              </a:ext>
            </a:extLst>
          </p:cNvPr>
          <p:cNvSpPr txBox="1">
            <a:spLocks/>
          </p:cNvSpPr>
          <p:nvPr/>
        </p:nvSpPr>
        <p:spPr>
          <a:xfrm>
            <a:off x="605990" y="746630"/>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smtClean="0">
                <a:latin typeface="微软雅黑" panose="020B0503020204020204" pitchFamily="34" charset="-122"/>
                <a:ea typeface="微软雅黑" panose="020B0503020204020204" pitchFamily="34" charset="-122"/>
              </a:rPr>
              <a:t>万方分析</a:t>
            </a:r>
            <a:r>
              <a:rPr lang="en-US" altLang="zh-CN" sz="2400" dirty="0" smtClean="0">
                <a:latin typeface="微软雅黑" panose="020B0503020204020204" pitchFamily="34" charset="-122"/>
                <a:ea typeface="微软雅黑" panose="020B0503020204020204" pitchFamily="34" charset="-122"/>
              </a:rPr>
              <a:t>——</a:t>
            </a:r>
            <a:r>
              <a:rPr lang="zh-CN" altLang="en-US" sz="2400" dirty="0">
                <a:latin typeface="楷体" panose="02010609060101010101" pitchFamily="49" charset="-122"/>
                <a:ea typeface="楷体" panose="02010609060101010101" pitchFamily="49" charset="-122"/>
              </a:rPr>
              <a:t>学术影响统计分析</a:t>
            </a:r>
            <a:endParaRPr lang="en-US" sz="2400" dirty="0">
              <a:latin typeface="微软雅黑" panose="020B0503020204020204" pitchFamily="34" charset="-122"/>
              <a:ea typeface="微软雅黑" panose="020B0503020204020204" pitchFamily="34" charset="-122"/>
            </a:endParaRPr>
          </a:p>
        </p:txBody>
      </p:sp>
      <p:sp>
        <p:nvSpPr>
          <p:cNvPr id="7" name="矩形 6"/>
          <p:cNvSpPr/>
          <p:nvPr/>
        </p:nvSpPr>
        <p:spPr>
          <a:xfrm>
            <a:off x="4159664" y="3686783"/>
            <a:ext cx="4734432" cy="130350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054" y="1440065"/>
            <a:ext cx="4839651" cy="355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18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outVertic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8213" y="526992"/>
            <a:ext cx="846306" cy="4171468"/>
          </a:xfrm>
        </p:spPr>
        <p:txBody>
          <a:bodyPr>
            <a:noAutofit/>
          </a:bodyPr>
          <a:lstStyle/>
          <a:p>
            <a:r>
              <a:rPr lang="zh-CN" altLang="en-US" sz="3600" dirty="0"/>
              <a:t>健康</a:t>
            </a:r>
            <a:r>
              <a:rPr lang="zh-CN" altLang="en-US" sz="3600" dirty="0" smtClean="0"/>
              <a:t>管理主题分析</a:t>
            </a:r>
            <a:endParaRPr lang="zh-CN" altLang="en-US" sz="3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835" y="-9865"/>
            <a:ext cx="5345913" cy="515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2505835" y="2576301"/>
            <a:ext cx="1248868" cy="2497404"/>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3579779" y="3103123"/>
            <a:ext cx="1429966" cy="807396"/>
          </a:xfrm>
          <a:prstGeom prst="wedgeRoundRectCallout">
            <a:avLst>
              <a:gd name="adj1" fmla="val -67772"/>
              <a:gd name="adj2" fmla="val -10256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了解主题的研究趋势</a:t>
            </a:r>
            <a:endParaRPr lang="zh-CN" altLang="en-US" dirty="0"/>
          </a:p>
        </p:txBody>
      </p:sp>
      <p:sp>
        <p:nvSpPr>
          <p:cNvPr id="7" name="矩形 6"/>
          <p:cNvSpPr/>
          <p:nvPr/>
        </p:nvSpPr>
        <p:spPr>
          <a:xfrm>
            <a:off x="2505835" y="1157161"/>
            <a:ext cx="5345913" cy="141914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圆角矩形标注 7"/>
          <p:cNvSpPr/>
          <p:nvPr/>
        </p:nvSpPr>
        <p:spPr>
          <a:xfrm>
            <a:off x="7301340" y="1703473"/>
            <a:ext cx="1429966" cy="807396"/>
          </a:xfrm>
          <a:prstGeom prst="wedgeRoundRectCallout">
            <a:avLst>
              <a:gd name="adj1" fmla="val -128888"/>
              <a:gd name="adj2" fmla="val -504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主题文献总体情况</a:t>
            </a:r>
            <a:endParaRPr lang="zh-CN" altLang="en-US" dirty="0"/>
          </a:p>
        </p:txBody>
      </p:sp>
    </p:spTree>
    <p:extLst>
      <p:ext uri="{BB962C8B-B14F-4D97-AF65-F5344CB8AC3E}">
        <p14:creationId xmlns:p14="http://schemas.microsoft.com/office/powerpoint/2010/main" val="86539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405" y="-1"/>
            <a:ext cx="5333790" cy="515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778213" y="526992"/>
            <a:ext cx="846306" cy="4171468"/>
          </a:xfrm>
        </p:spPr>
        <p:txBody>
          <a:bodyPr>
            <a:noAutofit/>
          </a:bodyPr>
          <a:lstStyle/>
          <a:p>
            <a:r>
              <a:rPr lang="zh-CN" altLang="en-US" sz="3600" dirty="0"/>
              <a:t>健康</a:t>
            </a:r>
            <a:r>
              <a:rPr lang="zh-CN" altLang="en-US" sz="3600" dirty="0" smtClean="0"/>
              <a:t>管理主题分析</a:t>
            </a:r>
            <a:endParaRPr lang="zh-CN" altLang="en-US" sz="3600" dirty="0"/>
          </a:p>
        </p:txBody>
      </p:sp>
      <p:sp>
        <p:nvSpPr>
          <p:cNvPr id="5" name="矩形 4"/>
          <p:cNvSpPr/>
          <p:nvPr/>
        </p:nvSpPr>
        <p:spPr>
          <a:xfrm>
            <a:off x="2524715" y="2585659"/>
            <a:ext cx="1197621" cy="256539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3611359" y="2583660"/>
            <a:ext cx="1403386" cy="711325"/>
          </a:xfrm>
          <a:prstGeom prst="wedgeRoundRectCallout">
            <a:avLst>
              <a:gd name="adj1" fmla="val -56412"/>
              <a:gd name="adj2" fmla="val 115413"/>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了解可投稿的期刊情况</a:t>
            </a:r>
            <a:endParaRPr lang="zh-CN" altLang="en-US" dirty="0"/>
          </a:p>
        </p:txBody>
      </p:sp>
    </p:spTree>
    <p:extLst>
      <p:ext uri="{BB962C8B-B14F-4D97-AF65-F5344CB8AC3E}">
        <p14:creationId xmlns:p14="http://schemas.microsoft.com/office/powerpoint/2010/main" val="5206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417" y="0"/>
            <a:ext cx="5310614" cy="513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778213" y="526992"/>
            <a:ext cx="846306" cy="4171468"/>
          </a:xfrm>
        </p:spPr>
        <p:txBody>
          <a:bodyPr>
            <a:noAutofit/>
          </a:bodyPr>
          <a:lstStyle/>
          <a:p>
            <a:r>
              <a:rPr lang="zh-CN" altLang="en-US" sz="3600" dirty="0"/>
              <a:t>健康</a:t>
            </a:r>
            <a:r>
              <a:rPr lang="zh-CN" altLang="en-US" sz="3600" dirty="0" smtClean="0"/>
              <a:t>管理主题分析</a:t>
            </a:r>
            <a:endParaRPr lang="zh-CN" altLang="en-US" sz="3600" dirty="0"/>
          </a:p>
        </p:txBody>
      </p:sp>
      <p:sp>
        <p:nvSpPr>
          <p:cNvPr id="5" name="矩形 4"/>
          <p:cNvSpPr/>
          <p:nvPr/>
        </p:nvSpPr>
        <p:spPr>
          <a:xfrm>
            <a:off x="2485416" y="2654188"/>
            <a:ext cx="1123631" cy="248131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3" name="圆角矩形标注 2"/>
          <p:cNvSpPr/>
          <p:nvPr/>
        </p:nvSpPr>
        <p:spPr>
          <a:xfrm>
            <a:off x="3164202" y="3305424"/>
            <a:ext cx="1294510" cy="807396"/>
          </a:xfrm>
          <a:prstGeom prst="wedgeRoundRectCallout">
            <a:avLst>
              <a:gd name="adj1" fmla="val -44005"/>
              <a:gd name="adj2" fmla="val 10289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了解资助基金情况</a:t>
            </a:r>
            <a:endParaRPr lang="zh-CN" altLang="en-US" dirty="0"/>
          </a:p>
        </p:txBody>
      </p:sp>
    </p:spTree>
    <p:extLst>
      <p:ext uri="{BB962C8B-B14F-4D97-AF65-F5344CB8AC3E}">
        <p14:creationId xmlns:p14="http://schemas.microsoft.com/office/powerpoint/2010/main" val="25394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idx="4294967295"/>
          </p:nvPr>
        </p:nvSpPr>
        <p:spPr>
          <a:xfrm>
            <a:off x="457200" y="483989"/>
            <a:ext cx="8229600" cy="510779"/>
          </a:xfrm>
        </p:spPr>
        <p:txBody>
          <a:bodyPr>
            <a:normAutofit fontScale="90000"/>
          </a:bodyPr>
          <a:lstStyle/>
          <a:p>
            <a:pPr algn="ctr" eaLnBrk="1" hangingPunct="1">
              <a:defRPr/>
            </a:pPr>
            <a:r>
              <a:rPr lang="zh-CN" altLang="en-US" dirty="0" smtClean="0">
                <a:solidFill>
                  <a:srgbClr val="FF6600"/>
                </a:solidFill>
                <a:latin typeface="楷体" pitchFamily="49" charset="-122"/>
                <a:ea typeface="楷体" pitchFamily="49" charset="-122"/>
              </a:rPr>
              <a:t>为什么要发表论文？</a:t>
            </a:r>
          </a:p>
        </p:txBody>
      </p:sp>
      <p:sp>
        <p:nvSpPr>
          <p:cNvPr id="16387" name="Rectangle 3"/>
          <p:cNvSpPr>
            <a:spLocks noGrp="1" noChangeArrowheads="1"/>
          </p:cNvSpPr>
          <p:nvPr>
            <p:ph type="body" idx="4294967295"/>
          </p:nvPr>
        </p:nvSpPr>
        <p:spPr>
          <a:xfrm>
            <a:off x="685800" y="1124792"/>
            <a:ext cx="7543800" cy="3732957"/>
          </a:xfrm>
        </p:spPr>
        <p:txBody>
          <a:bodyPr>
            <a:normAutofit fontScale="92500" lnSpcReduction="20000"/>
          </a:bodyPr>
          <a:lstStyle/>
          <a:p>
            <a:pPr eaLnBrk="1" hangingPunct="1">
              <a:lnSpc>
                <a:spcPct val="130000"/>
              </a:lnSpc>
            </a:pPr>
            <a:r>
              <a:rPr lang="zh-CN" altLang="en-US" sz="2400" b="1" dirty="0" smtClean="0">
                <a:latin typeface="楷体" pitchFamily="49" charset="-122"/>
                <a:ea typeface="楷体" pitchFamily="49" charset="-122"/>
              </a:rPr>
              <a:t>发表研究成果是科研过程中不可或缺的重要环节</a:t>
            </a:r>
            <a:r>
              <a:rPr lang="en-US" altLang="zh-CN" sz="2400" b="1" dirty="0" smtClean="0">
                <a:latin typeface="楷体" pitchFamily="49" charset="-122"/>
                <a:ea typeface="楷体" pitchFamily="49" charset="-122"/>
              </a:rPr>
              <a:t>……</a:t>
            </a:r>
          </a:p>
          <a:p>
            <a:pPr eaLnBrk="1" hangingPunct="1">
              <a:lnSpc>
                <a:spcPct val="130000"/>
              </a:lnSpc>
            </a:pPr>
            <a:r>
              <a:rPr lang="zh-CN" altLang="en-US" sz="2400" b="1" dirty="0" smtClean="0">
                <a:latin typeface="楷体" pitchFamily="49" charset="-122"/>
                <a:ea typeface="楷体" pitchFamily="49" charset="-122"/>
              </a:rPr>
              <a:t>今天的科研工作者始终处于发表更多文章的压力下（为了争取经费、职业发展，等等原因）</a:t>
            </a:r>
            <a:endParaRPr lang="en-US" altLang="zh-CN" sz="2400" b="1" dirty="0" smtClean="0">
              <a:latin typeface="楷体" pitchFamily="49" charset="-122"/>
              <a:ea typeface="楷体" pitchFamily="49" charset="-122"/>
            </a:endParaRPr>
          </a:p>
          <a:p>
            <a:pPr eaLnBrk="1" hangingPunct="1">
              <a:lnSpc>
                <a:spcPct val="130000"/>
              </a:lnSpc>
            </a:pPr>
            <a:r>
              <a:rPr lang="zh-CN" altLang="en-US" sz="2400" b="1" dirty="0" smtClean="0">
                <a:latin typeface="楷体" pitchFamily="49" charset="-122"/>
                <a:ea typeface="楷体" pitchFamily="49" charset="-122"/>
              </a:rPr>
              <a:t>过时的工作</a:t>
            </a:r>
          </a:p>
          <a:p>
            <a:pPr eaLnBrk="1" hangingPunct="1">
              <a:lnSpc>
                <a:spcPct val="130000"/>
              </a:lnSpc>
            </a:pPr>
            <a:r>
              <a:rPr lang="zh-CN" altLang="en-US" sz="2400" b="1" dirty="0" smtClean="0">
                <a:latin typeface="楷体" pitchFamily="49" charset="-122"/>
                <a:ea typeface="楷体" pitchFamily="49" charset="-122"/>
              </a:rPr>
              <a:t>重复已有的研究</a:t>
            </a:r>
          </a:p>
          <a:p>
            <a:pPr eaLnBrk="1" hangingPunct="1">
              <a:lnSpc>
                <a:spcPct val="130000"/>
              </a:lnSpc>
            </a:pPr>
            <a:r>
              <a:rPr lang="zh-CN" altLang="en-US" sz="2400" b="1" dirty="0" smtClean="0">
                <a:latin typeface="楷体" pitchFamily="49" charset="-122"/>
                <a:ea typeface="楷体" pitchFamily="49" charset="-122"/>
              </a:rPr>
              <a:t>错误、不合理的结论</a:t>
            </a:r>
          </a:p>
          <a:p>
            <a:pPr eaLnBrk="1" hangingPunct="1">
              <a:lnSpc>
                <a:spcPct val="130000"/>
              </a:lnSpc>
            </a:pPr>
            <a:r>
              <a:rPr lang="en-US" altLang="zh-CN" sz="2400" b="1" dirty="0" smtClean="0">
                <a:latin typeface="楷体" pitchFamily="49" charset="-122"/>
                <a:ea typeface="楷体" pitchFamily="49" charset="-122"/>
              </a:rPr>
              <a:t>……</a:t>
            </a:r>
          </a:p>
          <a:p>
            <a:pPr eaLnBrk="1" hangingPunct="1">
              <a:lnSpc>
                <a:spcPct val="130000"/>
              </a:lnSpc>
              <a:buFontTx/>
              <a:buNone/>
            </a:pPr>
            <a:r>
              <a:rPr lang="en-US" altLang="zh-CN" b="1" dirty="0" smtClean="0">
                <a:latin typeface="楷体" pitchFamily="49" charset="-122"/>
                <a:ea typeface="楷体" pitchFamily="49" charset="-122"/>
              </a:rPr>
              <a:t>	</a:t>
            </a:r>
          </a:p>
        </p:txBody>
      </p:sp>
      <p:sp>
        <p:nvSpPr>
          <p:cNvPr id="2" name="矩形 1"/>
          <p:cNvSpPr/>
          <p:nvPr/>
        </p:nvSpPr>
        <p:spPr>
          <a:xfrm>
            <a:off x="1671006" y="3959593"/>
            <a:ext cx="6400800" cy="1172629"/>
          </a:xfrm>
          <a:prstGeom prst="rect">
            <a:avLst/>
          </a:prstGeom>
        </p:spPr>
        <p:txBody>
          <a:bodyPr wrap="square">
            <a:spAutoFit/>
          </a:bodyPr>
          <a:lstStyle/>
          <a:p>
            <a:pPr>
              <a:lnSpc>
                <a:spcPct val="130000"/>
              </a:lnSpc>
            </a:pPr>
            <a:r>
              <a:rPr lang="en-US" altLang="zh-CN" b="1" dirty="0">
                <a:solidFill>
                  <a:srgbClr val="CC0000"/>
                </a:solidFill>
                <a:latin typeface="Times New Roman" pitchFamily="18" charset="0"/>
                <a:ea typeface="楷体_GB2312" pitchFamily="49" charset="-122"/>
              </a:rPr>
              <a:t>Publish or perish  (</a:t>
            </a:r>
            <a:r>
              <a:rPr lang="zh-CN" altLang="en-US" b="1" dirty="0">
                <a:solidFill>
                  <a:srgbClr val="CC0000"/>
                </a:solidFill>
                <a:latin typeface="Times New Roman" pitchFamily="18" charset="0"/>
                <a:ea typeface="楷体_GB2312" pitchFamily="49" charset="-122"/>
              </a:rPr>
              <a:t>发表或者灭亡</a:t>
            </a:r>
            <a:r>
              <a:rPr lang="en-US" altLang="zh-CN" b="1" dirty="0">
                <a:solidFill>
                  <a:srgbClr val="CC0000"/>
                </a:solidFill>
                <a:latin typeface="Times New Roman" pitchFamily="18" charset="0"/>
                <a:ea typeface="楷体_GB2312" pitchFamily="49" charset="-122"/>
              </a:rPr>
              <a:t>)</a:t>
            </a:r>
          </a:p>
          <a:p>
            <a:pPr>
              <a:lnSpc>
                <a:spcPct val="130000"/>
              </a:lnSpc>
            </a:pPr>
            <a:r>
              <a:rPr lang="en-US" altLang="zh-CN" b="1" dirty="0">
                <a:solidFill>
                  <a:srgbClr val="CC0000"/>
                </a:solidFill>
                <a:latin typeface="Times New Roman" pitchFamily="18" charset="0"/>
                <a:ea typeface="楷体_GB2312" pitchFamily="49" charset="-122"/>
              </a:rPr>
              <a:t>	 </a:t>
            </a:r>
            <a:r>
              <a:rPr lang="en-US" altLang="zh-CN" b="1" dirty="0">
                <a:solidFill>
                  <a:srgbClr val="CC0000"/>
                </a:solidFill>
                <a:latin typeface="Times New Roman" pitchFamily="18" charset="0"/>
              </a:rPr>
              <a:t>— </a:t>
            </a:r>
            <a:r>
              <a:rPr lang="zh-CN" altLang="en-US" b="1" dirty="0">
                <a:solidFill>
                  <a:srgbClr val="CC0000"/>
                </a:solidFill>
                <a:latin typeface="Times New Roman" pitchFamily="18" charset="0"/>
                <a:ea typeface="楷体_GB2312" pitchFamily="49" charset="-122"/>
              </a:rPr>
              <a:t>科研成果：如果没有发表，就等于不曾存在；</a:t>
            </a:r>
          </a:p>
          <a:p>
            <a:pPr>
              <a:lnSpc>
                <a:spcPct val="130000"/>
              </a:lnSpc>
            </a:pPr>
            <a:r>
              <a:rPr lang="zh-CN" altLang="en-US" b="1" dirty="0">
                <a:solidFill>
                  <a:srgbClr val="CC0000"/>
                </a:solidFill>
                <a:latin typeface="Times New Roman" pitchFamily="18" charset="0"/>
                <a:ea typeface="楷体_GB2312" pitchFamily="49" charset="-122"/>
              </a:rPr>
              <a:t>	 </a:t>
            </a:r>
            <a:r>
              <a:rPr lang="en-US" altLang="zh-CN" b="1" dirty="0">
                <a:solidFill>
                  <a:srgbClr val="CC0000"/>
                </a:solidFill>
                <a:latin typeface="Times New Roman" pitchFamily="18" charset="0"/>
              </a:rPr>
              <a:t>— </a:t>
            </a:r>
            <a:r>
              <a:rPr lang="zh-CN" altLang="en-US" b="1" dirty="0">
                <a:solidFill>
                  <a:srgbClr val="CC0000"/>
                </a:solidFill>
                <a:latin typeface="Times New Roman" pitchFamily="18" charset="0"/>
                <a:ea typeface="楷体_GB2312" pitchFamily="49" charset="-122"/>
              </a:rPr>
              <a:t>科研人员：没有论著发表，职业生涯将难以为</a:t>
            </a:r>
            <a:r>
              <a:rPr lang="zh-CN" altLang="en-US" b="1" dirty="0" smtClean="0">
                <a:solidFill>
                  <a:srgbClr val="CC0000"/>
                </a:solidFill>
                <a:latin typeface="Times New Roman" pitchFamily="18" charset="0"/>
                <a:ea typeface="楷体_GB2312" pitchFamily="49" charset="-122"/>
              </a:rPr>
              <a:t>继</a:t>
            </a:r>
            <a:endParaRPr lang="zh-CN" altLang="en-US" b="1" dirty="0">
              <a:latin typeface="Times New Roman" pitchFamily="18" charset="0"/>
              <a:ea typeface="楷体_GB2312" pitchFamily="49" charset="-122"/>
            </a:endParaRPr>
          </a:p>
        </p:txBody>
      </p:sp>
      <p:sp>
        <p:nvSpPr>
          <p:cNvPr id="3" name="矩形 2"/>
          <p:cNvSpPr/>
          <p:nvPr/>
        </p:nvSpPr>
        <p:spPr>
          <a:xfrm>
            <a:off x="1584952" y="56645"/>
            <a:ext cx="466794" cy="261610"/>
          </a:xfrm>
          <a:prstGeom prst="rect">
            <a:avLst/>
          </a:prstGeom>
        </p:spPr>
        <p:txBody>
          <a:bodyPr wrap="none">
            <a:spAutoFit/>
          </a:bodyPr>
          <a:lstStyle/>
          <a:p>
            <a:r>
              <a:rPr lang="zh-CN" altLang="en-US" sz="1100" dirty="0" smtClean="0">
                <a:solidFill>
                  <a:schemeClr val="bg1"/>
                </a:solidFill>
              </a:rPr>
              <a:t>引言</a:t>
            </a:r>
            <a:endParaRPr lang="zh-CN" altLang="en-US" sz="1100" dirty="0">
              <a:solidFill>
                <a:schemeClr val="bg1"/>
              </a:solidFill>
            </a:endParaRPr>
          </a:p>
        </p:txBody>
      </p:sp>
    </p:spTree>
    <p:extLst>
      <p:ext uri="{BB962C8B-B14F-4D97-AF65-F5344CB8AC3E}">
        <p14:creationId xmlns:p14="http://schemas.microsoft.com/office/powerpoint/2010/main" val="1534145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13439" y="0"/>
            <a:ext cx="4917351" cy="7768353"/>
            <a:chOff x="2713439" y="0"/>
            <a:chExt cx="4917351" cy="7768353"/>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440" y="0"/>
              <a:ext cx="4917350" cy="479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439" y="4798316"/>
              <a:ext cx="4896257" cy="29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标题 1"/>
          <p:cNvSpPr>
            <a:spLocks noGrp="1"/>
          </p:cNvSpPr>
          <p:nvPr>
            <p:ph type="title"/>
          </p:nvPr>
        </p:nvSpPr>
        <p:spPr>
          <a:xfrm>
            <a:off x="778213" y="526992"/>
            <a:ext cx="846306" cy="4171468"/>
          </a:xfrm>
        </p:spPr>
        <p:txBody>
          <a:bodyPr>
            <a:noAutofit/>
          </a:bodyPr>
          <a:lstStyle/>
          <a:p>
            <a:r>
              <a:rPr lang="zh-CN" altLang="en-US" sz="3600" dirty="0"/>
              <a:t>健康</a:t>
            </a:r>
            <a:r>
              <a:rPr lang="zh-CN" altLang="en-US" sz="3600" dirty="0" smtClean="0"/>
              <a:t>管理主题分析</a:t>
            </a:r>
            <a:endParaRPr lang="zh-CN" altLang="en-US" sz="3600" dirty="0"/>
          </a:p>
        </p:txBody>
      </p:sp>
      <p:sp>
        <p:nvSpPr>
          <p:cNvPr id="8" name="圆角矩形标注 7"/>
          <p:cNvSpPr/>
          <p:nvPr/>
        </p:nvSpPr>
        <p:spPr>
          <a:xfrm>
            <a:off x="1527415" y="3047383"/>
            <a:ext cx="1429966" cy="807396"/>
          </a:xfrm>
          <a:prstGeom prst="wedgeRoundRectCallout">
            <a:avLst>
              <a:gd name="adj1" fmla="val 57856"/>
              <a:gd name="adj2" fmla="val -10256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经典</a:t>
            </a:r>
            <a:r>
              <a:rPr lang="en-US" altLang="zh-CN" dirty="0" smtClean="0"/>
              <a:t>/</a:t>
            </a:r>
            <a:r>
              <a:rPr lang="zh-CN" altLang="en-US" dirty="0" smtClean="0"/>
              <a:t>最新文献情况</a:t>
            </a:r>
            <a:endParaRPr lang="zh-CN" altLang="en-US" dirty="0"/>
          </a:p>
        </p:txBody>
      </p:sp>
    </p:spTree>
    <p:extLst>
      <p:ext uri="{BB962C8B-B14F-4D97-AF65-F5344CB8AC3E}">
        <p14:creationId xmlns:p14="http://schemas.microsoft.com/office/powerpoint/2010/main" val="40356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5E-6 -1.25848E-6 L 5E-6 -0.49198 " pathEditMode="relative" rAng="0" ptsTypes="AA">
                                      <p:cBhvr>
                                        <p:cTn id="6" dur="2000" fill="hold"/>
                                        <p:tgtEl>
                                          <p:spTgt spid="4"/>
                                        </p:tgtEl>
                                        <p:attrNameLst>
                                          <p:attrName>ppt_x</p:attrName>
                                          <p:attrName>ppt_y</p:attrName>
                                        </p:attrNameLst>
                                      </p:cBhvr>
                                      <p:rCtr x="0" y="-246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5938" name="Rectangle 2"/>
          <p:cNvSpPr>
            <a:spLocks noGrp="1" noChangeArrowheads="1"/>
          </p:cNvSpPr>
          <p:nvPr>
            <p:ph type="title"/>
          </p:nvPr>
        </p:nvSpPr>
        <p:spPr>
          <a:xfrm>
            <a:off x="250825" y="397542"/>
            <a:ext cx="8229600" cy="571500"/>
          </a:xfrm>
        </p:spPr>
        <p:txBody>
          <a:bodyPr>
            <a:normAutofit fontScale="90000"/>
          </a:bodyPr>
          <a:lstStyle/>
          <a:p>
            <a:pPr algn="ctr" eaLnBrk="1" hangingPunct="1">
              <a:defRPr/>
            </a:pPr>
            <a:r>
              <a:rPr lang="zh-CN" altLang="en-US" dirty="0" smtClean="0">
                <a:solidFill>
                  <a:srgbClr val="C00000"/>
                </a:solidFill>
              </a:rPr>
              <a:t>选题十问</a:t>
            </a:r>
          </a:p>
        </p:txBody>
      </p:sp>
      <p:sp>
        <p:nvSpPr>
          <p:cNvPr id="49155" name="Rectangle 3"/>
          <p:cNvSpPr>
            <a:spLocks noGrp="1" noChangeArrowheads="1"/>
          </p:cNvSpPr>
          <p:nvPr>
            <p:ph type="body" idx="1"/>
          </p:nvPr>
        </p:nvSpPr>
        <p:spPr>
          <a:xfrm>
            <a:off x="457200" y="969042"/>
            <a:ext cx="8218488" cy="4089797"/>
          </a:xfrm>
        </p:spPr>
        <p:txBody>
          <a:bodyPr>
            <a:normAutofit fontScale="92500" lnSpcReduction="10000"/>
          </a:bodyPr>
          <a:lstStyle/>
          <a:p>
            <a:pPr eaLnBrk="1" hangingPunct="1"/>
            <a:r>
              <a:rPr lang="zh-CN" altLang="en-US" sz="3000" dirty="0" smtClean="0"/>
              <a:t>选定一个课题之前，先要反复思量，缜密行事，问自己如下十个问题，即</a:t>
            </a:r>
            <a:r>
              <a:rPr lang="zh-CN" altLang="en-US" sz="3000" dirty="0" smtClean="0">
                <a:latin typeface="Arial" pitchFamily="34" charset="0"/>
              </a:rPr>
              <a:t>“</a:t>
            </a:r>
            <a:r>
              <a:rPr lang="zh-CN" altLang="en-US" sz="3000" dirty="0" smtClean="0"/>
              <a:t>选题十问</a:t>
            </a:r>
            <a:r>
              <a:rPr lang="zh-CN" altLang="en-US" sz="3000" dirty="0" smtClean="0">
                <a:latin typeface="Arial" pitchFamily="34" charset="0"/>
              </a:rPr>
              <a:t>”</a:t>
            </a:r>
            <a:r>
              <a:rPr lang="zh-CN" altLang="en-US" sz="3000" dirty="0" smtClean="0"/>
              <a:t>：</a:t>
            </a:r>
            <a:br>
              <a:rPr lang="zh-CN" altLang="en-US" sz="3000" dirty="0" smtClean="0"/>
            </a:br>
            <a:r>
              <a:rPr lang="en-US" altLang="zh-CN" sz="2400" dirty="0" smtClean="0"/>
              <a:t>1. </a:t>
            </a:r>
            <a:r>
              <a:rPr lang="zh-CN" altLang="en-US" sz="2400" dirty="0" smtClean="0"/>
              <a:t>你选的基础研究课题对社会发展、学科进展有何裨益？</a:t>
            </a:r>
            <a:br>
              <a:rPr lang="zh-CN" altLang="en-US" sz="2400" dirty="0" smtClean="0"/>
            </a:br>
            <a:r>
              <a:rPr lang="en-US" altLang="zh-CN" sz="2400" dirty="0" smtClean="0"/>
              <a:t>2. </a:t>
            </a:r>
            <a:r>
              <a:rPr lang="zh-CN" altLang="en-US" sz="2400" dirty="0" smtClean="0"/>
              <a:t>该选题是否处于当今学科发展前沿领域？</a:t>
            </a:r>
            <a:br>
              <a:rPr lang="zh-CN" altLang="en-US" sz="2400" dirty="0" smtClean="0"/>
            </a:br>
            <a:r>
              <a:rPr lang="en-US" altLang="zh-CN" sz="2400" dirty="0" smtClean="0"/>
              <a:t>3. </a:t>
            </a:r>
            <a:r>
              <a:rPr lang="zh-CN" altLang="en-US" sz="2400" dirty="0" smtClean="0"/>
              <a:t>该研究方向国内外有多少人在关注？著名课题组何在？</a:t>
            </a:r>
            <a:br>
              <a:rPr lang="zh-CN" altLang="en-US" sz="2400" dirty="0" smtClean="0"/>
            </a:br>
            <a:r>
              <a:rPr lang="en-US" altLang="zh-CN" sz="2400" dirty="0" smtClean="0"/>
              <a:t>4. </a:t>
            </a:r>
            <a:r>
              <a:rPr lang="zh-CN" altLang="en-US" sz="2400" dirty="0" smtClean="0"/>
              <a:t>该方向每年发表论文、专著、专利总量约为多少？</a:t>
            </a:r>
            <a:br>
              <a:rPr lang="zh-CN" altLang="en-US" sz="2400" dirty="0" smtClean="0"/>
            </a:br>
            <a:r>
              <a:rPr lang="en-US" altLang="zh-CN" sz="2400" dirty="0" smtClean="0"/>
              <a:t>5. </a:t>
            </a:r>
            <a:r>
              <a:rPr lang="zh-CN" altLang="en-US" sz="2400" dirty="0" smtClean="0"/>
              <a:t>该课题已有多少主要研究成果？</a:t>
            </a:r>
            <a:br>
              <a:rPr lang="zh-CN" altLang="en-US" sz="2400" dirty="0" smtClean="0"/>
            </a:br>
            <a:r>
              <a:rPr lang="en-US" altLang="zh-CN" sz="2400" dirty="0" smtClean="0"/>
              <a:t>6. </a:t>
            </a:r>
            <a:r>
              <a:rPr lang="zh-CN" altLang="en-US" sz="2400" dirty="0" smtClean="0"/>
              <a:t>国内外的有关权威人士何在？有何成果？见解如何？</a:t>
            </a:r>
            <a:br>
              <a:rPr lang="zh-CN" altLang="en-US" sz="2400" dirty="0" smtClean="0"/>
            </a:br>
            <a:r>
              <a:rPr lang="en-US" altLang="zh-CN" sz="2400" dirty="0" smtClean="0"/>
              <a:t>7. </a:t>
            </a:r>
            <a:r>
              <a:rPr lang="zh-CN" altLang="en-US" sz="2400" dirty="0" smtClean="0"/>
              <a:t>该课题有哪些关键问题急待解决？研究热点何在？</a:t>
            </a:r>
            <a:br>
              <a:rPr lang="zh-CN" altLang="en-US" sz="2400" dirty="0" smtClean="0"/>
            </a:br>
            <a:r>
              <a:rPr lang="en-US" altLang="zh-CN" sz="2400" dirty="0" smtClean="0"/>
              <a:t>8. </a:t>
            </a:r>
            <a:r>
              <a:rPr lang="zh-CN" altLang="en-US" sz="2400" dirty="0" smtClean="0"/>
              <a:t>你对该课题是否非常感兴趣？</a:t>
            </a:r>
            <a:br>
              <a:rPr lang="zh-CN" altLang="en-US" sz="2400" dirty="0" smtClean="0"/>
            </a:br>
            <a:r>
              <a:rPr lang="en-US" altLang="zh-CN" sz="2400" dirty="0" smtClean="0"/>
              <a:t>9. </a:t>
            </a:r>
            <a:r>
              <a:rPr lang="zh-CN" altLang="en-US" sz="2400" dirty="0" smtClean="0"/>
              <a:t>你是否有能力和潜质去完成所选课题？</a:t>
            </a:r>
            <a:br>
              <a:rPr lang="zh-CN" altLang="en-US" sz="2400" dirty="0" smtClean="0"/>
            </a:br>
            <a:r>
              <a:rPr lang="en-US" altLang="zh-CN" sz="2400" dirty="0" smtClean="0"/>
              <a:t>10. </a:t>
            </a:r>
            <a:r>
              <a:rPr lang="zh-CN" altLang="en-US" sz="2400" dirty="0" smtClean="0"/>
              <a:t>该课题能否在八至十年内成为你的主攻方向？</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022" y="0"/>
            <a:ext cx="5345913" cy="515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对话气泡: 矩形 19">
            <a:extLst>
              <a:ext uri="{FF2B5EF4-FFF2-40B4-BE49-F238E27FC236}">
                <a16:creationId xmlns:a16="http://schemas.microsoft.com/office/drawing/2014/main" xmlns="" id="{F1E927FE-D05A-48A3-A9E3-46118926CA0D}"/>
              </a:ext>
            </a:extLst>
          </p:cNvPr>
          <p:cNvSpPr/>
          <p:nvPr/>
        </p:nvSpPr>
        <p:spPr>
          <a:xfrm>
            <a:off x="7181777" y="1662361"/>
            <a:ext cx="1646633" cy="386671"/>
          </a:xfrm>
          <a:prstGeom prst="wedgeRectCallout">
            <a:avLst>
              <a:gd name="adj1" fmla="val -62213"/>
              <a:gd name="adj2" fmla="val -407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多少的研究成果</a:t>
            </a:r>
            <a:endParaRPr lang="zh-CN" altLang="en-US" sz="1600" dirty="0"/>
          </a:p>
        </p:txBody>
      </p:sp>
      <p:sp>
        <p:nvSpPr>
          <p:cNvPr id="6" name="对话气泡: 矩形 19">
            <a:extLst>
              <a:ext uri="{FF2B5EF4-FFF2-40B4-BE49-F238E27FC236}">
                <a16:creationId xmlns:a16="http://schemas.microsoft.com/office/drawing/2014/main" xmlns="" id="{F1E927FE-D05A-48A3-A9E3-46118926CA0D}"/>
              </a:ext>
            </a:extLst>
          </p:cNvPr>
          <p:cNvSpPr/>
          <p:nvPr/>
        </p:nvSpPr>
        <p:spPr>
          <a:xfrm>
            <a:off x="3888511" y="2753935"/>
            <a:ext cx="1646633" cy="386671"/>
          </a:xfrm>
          <a:prstGeom prst="wedgeRectCallout">
            <a:avLst>
              <a:gd name="adj1" fmla="val -62213"/>
              <a:gd name="adj2" fmla="val -40726"/>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研究趋势</a:t>
            </a:r>
            <a:endParaRPr lang="zh-CN" altLang="en-US" sz="1600" dirty="0"/>
          </a:p>
        </p:txBody>
      </p:sp>
      <p:sp>
        <p:nvSpPr>
          <p:cNvPr id="7" name="对话气泡: 矩形 19">
            <a:extLst>
              <a:ext uri="{FF2B5EF4-FFF2-40B4-BE49-F238E27FC236}">
                <a16:creationId xmlns:a16="http://schemas.microsoft.com/office/drawing/2014/main" xmlns="" id="{F1E927FE-D05A-48A3-A9E3-46118926CA0D}"/>
              </a:ext>
            </a:extLst>
          </p:cNvPr>
          <p:cNvSpPr/>
          <p:nvPr/>
        </p:nvSpPr>
        <p:spPr>
          <a:xfrm>
            <a:off x="6507630" y="3203181"/>
            <a:ext cx="1646633" cy="386671"/>
          </a:xfrm>
          <a:prstGeom prst="wedgeRectCallout">
            <a:avLst>
              <a:gd name="adj1" fmla="val -9630"/>
              <a:gd name="adj2" fmla="val 7018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每年发文量</a:t>
            </a:r>
            <a:endParaRPr lang="zh-CN" altLang="en-US" sz="1600" dirty="0"/>
          </a:p>
        </p:txBody>
      </p:sp>
      <p:sp>
        <p:nvSpPr>
          <p:cNvPr id="8" name="对话气泡: 矩形 19">
            <a:extLst>
              <a:ext uri="{FF2B5EF4-FFF2-40B4-BE49-F238E27FC236}">
                <a16:creationId xmlns:a16="http://schemas.microsoft.com/office/drawing/2014/main" xmlns="" id="{F1E927FE-D05A-48A3-A9E3-46118926CA0D}"/>
              </a:ext>
            </a:extLst>
          </p:cNvPr>
          <p:cNvSpPr/>
          <p:nvPr/>
        </p:nvSpPr>
        <p:spPr>
          <a:xfrm>
            <a:off x="6507630" y="2557565"/>
            <a:ext cx="1646633" cy="386671"/>
          </a:xfrm>
          <a:prstGeom prst="wedgeRectCallout">
            <a:avLst>
              <a:gd name="adj1" fmla="val -84819"/>
              <a:gd name="adj2" fmla="val -57468"/>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已有研究成果</a:t>
            </a:r>
            <a:endParaRPr lang="zh-CN" altLang="en-US" sz="1600" dirty="0"/>
          </a:p>
        </p:txBody>
      </p:sp>
      <p:sp>
        <p:nvSpPr>
          <p:cNvPr id="9" name="对话气泡: 矩形 19">
            <a:extLst>
              <a:ext uri="{FF2B5EF4-FFF2-40B4-BE49-F238E27FC236}">
                <a16:creationId xmlns:a16="http://schemas.microsoft.com/office/drawing/2014/main" xmlns="" id="{F1E927FE-D05A-48A3-A9E3-46118926CA0D}"/>
              </a:ext>
            </a:extLst>
          </p:cNvPr>
          <p:cNvSpPr/>
          <p:nvPr/>
        </p:nvSpPr>
        <p:spPr>
          <a:xfrm>
            <a:off x="4170190" y="3988266"/>
            <a:ext cx="1646633" cy="386671"/>
          </a:xfrm>
          <a:prstGeom prst="wedgeRectCallout">
            <a:avLst>
              <a:gd name="adj1" fmla="val -75973"/>
              <a:gd name="adj2" fmla="val -3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权威人士、机构</a:t>
            </a:r>
            <a:endParaRPr lang="zh-CN" altLang="en-US"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6569" y="0"/>
            <a:ext cx="6277431" cy="53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对话气泡: 矩形 19">
            <a:extLst>
              <a:ext uri="{FF2B5EF4-FFF2-40B4-BE49-F238E27FC236}">
                <a16:creationId xmlns:a16="http://schemas.microsoft.com/office/drawing/2014/main" xmlns="" id="{F1E927FE-D05A-48A3-A9E3-46118926CA0D}"/>
              </a:ext>
            </a:extLst>
          </p:cNvPr>
          <p:cNvSpPr/>
          <p:nvPr/>
        </p:nvSpPr>
        <p:spPr>
          <a:xfrm>
            <a:off x="5535144" y="596553"/>
            <a:ext cx="1646633" cy="386671"/>
          </a:xfrm>
          <a:prstGeom prst="wedgeRectCallout">
            <a:avLst>
              <a:gd name="adj1" fmla="val -21424"/>
              <a:gd name="adj2" fmla="val -12234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smtClean="0"/>
              <a:t>更详细的分析</a:t>
            </a:r>
            <a:endParaRPr lang="zh-CN" altLang="en-US" sz="1600" dirty="0"/>
          </a:p>
        </p:txBody>
      </p:sp>
    </p:spTree>
    <p:extLst>
      <p:ext uri="{BB962C8B-B14F-4D97-AF65-F5344CB8AC3E}">
        <p14:creationId xmlns:p14="http://schemas.microsoft.com/office/powerpoint/2010/main" val="715260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146"/>
                                        </p:tgtEl>
                                        <p:attrNameLst>
                                          <p:attrName>style.visibility</p:attrName>
                                        </p:attrNameLst>
                                      </p:cBhvr>
                                      <p:to>
                                        <p:strVal val="visible"/>
                                      </p:to>
                                    </p:set>
                                    <p:anim calcmode="lin" valueType="num">
                                      <p:cBhvr>
                                        <p:cTn id="47" dur="500" fill="hold"/>
                                        <p:tgtEl>
                                          <p:spTgt spid="6146"/>
                                        </p:tgtEl>
                                        <p:attrNameLst>
                                          <p:attrName>ppt_w</p:attrName>
                                        </p:attrNameLst>
                                      </p:cBhvr>
                                      <p:tavLst>
                                        <p:tav tm="0">
                                          <p:val>
                                            <p:fltVal val="0"/>
                                          </p:val>
                                        </p:tav>
                                        <p:tav tm="100000">
                                          <p:val>
                                            <p:strVal val="#ppt_w"/>
                                          </p:val>
                                        </p:tav>
                                      </p:tavLst>
                                    </p:anim>
                                    <p:anim calcmode="lin" valueType="num">
                                      <p:cBhvr>
                                        <p:cTn id="48" dur="500" fill="hold"/>
                                        <p:tgtEl>
                                          <p:spTgt spid="6146"/>
                                        </p:tgtEl>
                                        <p:attrNameLst>
                                          <p:attrName>ppt_h</p:attrName>
                                        </p:attrNameLst>
                                      </p:cBhvr>
                                      <p:tavLst>
                                        <p:tav tm="0">
                                          <p:val>
                                            <p:fltVal val="0"/>
                                          </p:val>
                                        </p:tav>
                                        <p:tav tm="100000">
                                          <p:val>
                                            <p:strVal val="#ppt_h"/>
                                          </p:val>
                                        </p:tav>
                                      </p:tavLst>
                                    </p:anim>
                                    <p:animEffect transition="in" filter="fade">
                                      <p:cBhvr>
                                        <p:cTn id="49" dur="500"/>
                                        <p:tgtEl>
                                          <p:spTgt spid="6146"/>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6146"/>
                                        </p:tgtEl>
                                      </p:cBhvr>
                                    </p:animEffect>
                                    <p:animScale>
                                      <p:cBhvr>
                                        <p:cTn id="54" dur="250" autoRev="1" fill="hold"/>
                                        <p:tgtEl>
                                          <p:spTgt spid="6146"/>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216" y="322095"/>
            <a:ext cx="6376021" cy="4724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206875" y="1234551"/>
            <a:ext cx="6375362" cy="65089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216" y="97104"/>
            <a:ext cx="6546161" cy="504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标注 3"/>
          <p:cNvSpPr/>
          <p:nvPr/>
        </p:nvSpPr>
        <p:spPr>
          <a:xfrm>
            <a:off x="7421470" y="1593394"/>
            <a:ext cx="1429966" cy="807396"/>
          </a:xfrm>
          <a:prstGeom prst="wedgeRoundRectCallout">
            <a:avLst>
              <a:gd name="adj1" fmla="val -68338"/>
              <a:gd name="adj2" fmla="val -4242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smtClean="0"/>
              <a:t>导出</a:t>
            </a:r>
            <a:r>
              <a:rPr lang="en-US" altLang="zh-CN" dirty="0" smtClean="0"/>
              <a:t>word</a:t>
            </a:r>
            <a:r>
              <a:rPr lang="zh-CN" altLang="en-US" dirty="0" smtClean="0"/>
              <a:t>文档分析报告</a:t>
            </a:r>
            <a:endParaRPr lang="zh-CN" altLang="en-US"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707" y="0"/>
            <a:ext cx="6118763" cy="514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5131294" cy="3584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8048" y="1449491"/>
            <a:ext cx="5395952" cy="3694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79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wipe(left)">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292"/>
                                        </p:tgtEl>
                                        <p:attrNameLst>
                                          <p:attrName>style.visibility</p:attrName>
                                        </p:attrNameLst>
                                      </p:cBhvr>
                                      <p:to>
                                        <p:strVal val="visible"/>
                                      </p:to>
                                    </p:set>
                                    <p:animEffect transition="in" filter="wipe(left)">
                                      <p:cBhvr>
                                        <p:cTn id="22" dur="500"/>
                                        <p:tgtEl>
                                          <p:spTgt spid="122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293"/>
                                        </p:tgtEl>
                                        <p:attrNameLst>
                                          <p:attrName>style.visibility</p:attrName>
                                        </p:attrNameLst>
                                      </p:cBhvr>
                                      <p:to>
                                        <p:strVal val="visible"/>
                                      </p:to>
                                    </p:set>
                                    <p:animEffect transition="in" filter="wipe(left)">
                                      <p:cBhvr>
                                        <p:cTn id="27" dur="500"/>
                                        <p:tgtEl>
                                          <p:spTgt spid="1229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294"/>
                                        </p:tgtEl>
                                        <p:attrNameLst>
                                          <p:attrName>style.visibility</p:attrName>
                                        </p:attrNameLst>
                                      </p:cBhvr>
                                      <p:to>
                                        <p:strVal val="visible"/>
                                      </p:to>
                                    </p:set>
                                    <p:animEffect transition="in" filter="wipe(left)">
                                      <p:cBhvr>
                                        <p:cTn id="3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pic>
        <p:nvPicPr>
          <p:cNvPr id="9" name="图片 8"/>
          <p:cNvPicPr>
            <a:picLocks noChangeAspect="1"/>
          </p:cNvPicPr>
          <p:nvPr/>
        </p:nvPicPr>
        <p:blipFill>
          <a:blip r:embed="rId6"/>
          <a:stretch>
            <a:fillRect/>
          </a:stretch>
        </p:blipFill>
        <p:spPr>
          <a:xfrm>
            <a:off x="5105443" y="1478484"/>
            <a:ext cx="1460500" cy="393700"/>
          </a:xfrm>
          <a:prstGeom prst="rect">
            <a:avLst/>
          </a:prstGeom>
        </p:spPr>
      </p:pic>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二</a:t>
            </a:r>
          </a:p>
        </p:txBody>
      </p:sp>
      <p:sp>
        <p:nvSpPr>
          <p:cNvPr id="2" name="文本框 1"/>
          <p:cNvSpPr txBox="1"/>
          <p:nvPr/>
        </p:nvSpPr>
        <p:spPr>
          <a:xfrm>
            <a:off x="3455299" y="2259305"/>
            <a:ext cx="5114166" cy="443198"/>
          </a:xfrm>
          <a:prstGeom prst="rect">
            <a:avLst/>
          </a:prstGeom>
          <a:noFill/>
        </p:spPr>
        <p:txBody>
          <a:bodyPr wrap="square" rtlCol="0">
            <a:spAutoFit/>
          </a:bodyPr>
          <a:lstStyle/>
          <a:p>
            <a:pPr>
              <a:lnSpc>
                <a:spcPct val="95000"/>
              </a:lnSpc>
            </a:pPr>
            <a:r>
              <a:rPr lang="zh-CN" altLang="en-US" sz="2400" b="1" dirty="0">
                <a:solidFill>
                  <a:schemeClr val="tx2"/>
                </a:solidFill>
                <a:latin typeface="楷体" pitchFamily="49" charset="-122"/>
                <a:ea typeface="楷体" pitchFamily="49" charset="-122"/>
              </a:rPr>
              <a:t>利用万方获取高质量文献及英文文献</a:t>
            </a:r>
          </a:p>
        </p:txBody>
      </p:sp>
    </p:spTree>
    <p:extLst>
      <p:ext uri="{BB962C8B-B14F-4D97-AF65-F5344CB8AC3E}">
        <p14:creationId xmlns:p14="http://schemas.microsoft.com/office/powerpoint/2010/main" val="20527518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a:xfrm>
            <a:off x="304800" y="1077758"/>
            <a:ext cx="8839200" cy="571500"/>
          </a:xfrm>
        </p:spPr>
        <p:txBody>
          <a:bodyPr>
            <a:normAutofit fontScale="90000"/>
          </a:bodyPr>
          <a:lstStyle/>
          <a:p>
            <a:pPr>
              <a:defRPr/>
            </a:pPr>
            <a:r>
              <a:rPr lang="zh-CN" altLang="en-US" sz="2400" b="1" dirty="0"/>
              <a:t>“一流的科研需要一流的学术信息”： 科学研究的过程同时也是科学信息积累与交流的过程。知识是积累性的，人类历史上每一次突破性的重大发现在很大程度上都是前人研究成果的继续延伸。</a:t>
            </a:r>
            <a:r>
              <a:rPr lang="zh-CN" altLang="en-US" sz="2400" b="1" i="1" dirty="0" smtClean="0">
                <a:solidFill>
                  <a:srgbClr val="009900"/>
                </a:solidFill>
                <a:effectLst>
                  <a:outerShdw blurRad="38100" dist="38100" dir="2700000" algn="tl">
                    <a:srgbClr val="C0C0C0"/>
                  </a:outerShdw>
                </a:effectLst>
                <a:latin typeface="宋体" pitchFamily="2" charset="-122"/>
              </a:rPr>
              <a:t>万方</a:t>
            </a:r>
            <a:r>
              <a:rPr lang="en-US" altLang="zh-CN" sz="2400" b="1" i="1" dirty="0" smtClean="0">
                <a:solidFill>
                  <a:srgbClr val="009900"/>
                </a:solidFill>
                <a:effectLst>
                  <a:outerShdw blurRad="38100" dist="38100" dir="2700000" algn="tl">
                    <a:srgbClr val="C0C0C0"/>
                  </a:outerShdw>
                </a:effectLst>
                <a:latin typeface="宋体" pitchFamily="2" charset="-122"/>
              </a:rPr>
              <a:t>--</a:t>
            </a:r>
            <a:r>
              <a:rPr lang="en-US" altLang="zh-CN" sz="2400" b="1" i="1" dirty="0" smtClean="0">
                <a:solidFill>
                  <a:srgbClr val="009900"/>
                </a:solidFill>
                <a:effectLst>
                  <a:outerShdw blurRad="38100" dist="38100" dir="2700000" algn="tl">
                    <a:srgbClr val="C0C0C0"/>
                  </a:outerShdw>
                </a:effectLst>
                <a:latin typeface="Times New Roman"/>
              </a:rPr>
              <a:t>“</a:t>
            </a:r>
            <a:r>
              <a:rPr lang="zh-CN" altLang="en-US" sz="2400" b="1" i="1" dirty="0" smtClean="0">
                <a:solidFill>
                  <a:srgbClr val="009900"/>
                </a:solidFill>
                <a:effectLst>
                  <a:outerShdw blurRad="38100" dist="38100" dir="2700000" algn="tl">
                    <a:srgbClr val="C0C0C0"/>
                  </a:outerShdw>
                </a:effectLst>
                <a:latin typeface="宋体" pitchFamily="2" charset="-122"/>
              </a:rPr>
              <a:t>不仅仅提供资料信息，更重要的是提供研究的思路</a:t>
            </a:r>
            <a:r>
              <a:rPr lang="zh-CN" altLang="en-US" sz="2400" b="1" i="1" dirty="0" smtClean="0">
                <a:solidFill>
                  <a:srgbClr val="009900"/>
                </a:solidFill>
                <a:effectLst>
                  <a:outerShdw blurRad="38100" dist="38100" dir="2700000" algn="tl">
                    <a:srgbClr val="C0C0C0"/>
                  </a:outerShdw>
                </a:effectLst>
                <a:latin typeface="Times New Roman"/>
              </a:rPr>
              <a:t>”</a:t>
            </a:r>
            <a:r>
              <a:rPr lang="zh-CN" altLang="en-US" sz="2400" b="1" i="1" dirty="0" smtClean="0">
                <a:solidFill>
                  <a:srgbClr val="009900"/>
                </a:solidFill>
                <a:effectLst>
                  <a:outerShdw blurRad="38100" dist="38100" dir="2700000" algn="tl">
                    <a:srgbClr val="C0C0C0"/>
                  </a:outerShdw>
                </a:effectLst>
                <a:latin typeface="宋体" pitchFamily="2" charset="-122"/>
              </a:rPr>
              <a:t/>
            </a:r>
            <a:br>
              <a:rPr lang="zh-CN" altLang="en-US" sz="2400" b="1" i="1" dirty="0" smtClean="0">
                <a:solidFill>
                  <a:srgbClr val="009900"/>
                </a:solidFill>
                <a:effectLst>
                  <a:outerShdw blurRad="38100" dist="38100" dir="2700000" algn="tl">
                    <a:srgbClr val="C0C0C0"/>
                  </a:outerShdw>
                </a:effectLst>
                <a:latin typeface="宋体" pitchFamily="2" charset="-122"/>
              </a:rPr>
            </a:br>
            <a:endParaRPr lang="zh-CN" altLang="en-US" sz="2400" b="1" i="1" dirty="0" smtClean="0">
              <a:solidFill>
                <a:srgbClr val="009900"/>
              </a:solidFill>
              <a:effectLst>
                <a:outerShdw blurRad="38100" dist="38100" dir="2700000" algn="tl">
                  <a:srgbClr val="C0C0C0"/>
                </a:outerShdw>
              </a:effectLst>
              <a:latin typeface="宋体" pitchFamily="2" charset="-122"/>
            </a:endParaRPr>
          </a:p>
        </p:txBody>
      </p:sp>
      <p:sp>
        <p:nvSpPr>
          <p:cNvPr id="435205" name="Rectangle 5"/>
          <p:cNvSpPr>
            <a:spLocks noChangeArrowheads="1"/>
          </p:cNvSpPr>
          <p:nvPr/>
        </p:nvSpPr>
        <p:spPr bwMode="auto">
          <a:xfrm>
            <a:off x="683278" y="2368437"/>
            <a:ext cx="8229600" cy="571500"/>
          </a:xfrm>
          <a:prstGeom prst="rect">
            <a:avLst/>
          </a:prstGeom>
          <a:noFill/>
          <a:ln w="9525">
            <a:noFill/>
            <a:miter lim="800000"/>
            <a:headEnd/>
            <a:tailEnd/>
          </a:ln>
          <a:effectLst>
            <a:outerShdw dist="17961" dir="2700000" algn="ctr" rotWithShape="0">
              <a:srgbClr val="808080">
                <a:alpha val="50000"/>
              </a:srgbClr>
            </a:outerShdw>
          </a:effectLst>
        </p:spPr>
        <p:txBody>
          <a:bodyPr anchor="ctr"/>
          <a:lstStyle/>
          <a:p>
            <a:pPr algn="l">
              <a:defRPr/>
            </a:pPr>
            <a:r>
              <a:rPr lang="zh-CN" altLang="en-US" sz="2800" dirty="0">
                <a:latin typeface="楷体" pitchFamily="49" charset="-122"/>
                <a:ea typeface="楷体" pitchFamily="49" charset="-122"/>
              </a:rPr>
              <a:t>思路比技术本身更重要。</a:t>
            </a:r>
          </a:p>
          <a:p>
            <a:pPr algn="l">
              <a:defRPr/>
            </a:pPr>
            <a:r>
              <a:rPr lang="zh-CN" altLang="en-US" sz="2800" dirty="0">
                <a:latin typeface="楷体" pitchFamily="49" charset="-122"/>
                <a:ea typeface="楷体" pitchFamily="49" charset="-122"/>
              </a:rPr>
              <a:t>作研究最重要的是如何根据研究目的确定研究方法，也就是思路。</a:t>
            </a:r>
            <a:r>
              <a:rPr lang="zh-CN" altLang="en-US" sz="2800" b="0" dirty="0">
                <a:latin typeface="楷体" pitchFamily="49" charset="-122"/>
                <a:ea typeface="楷体" pitchFamily="49" charset="-122"/>
              </a:rPr>
              <a:t> </a:t>
            </a:r>
          </a:p>
        </p:txBody>
      </p:sp>
      <p:grpSp>
        <p:nvGrpSpPr>
          <p:cNvPr id="3080" name="Group 7"/>
          <p:cNvGrpSpPr>
            <a:grpSpLocks/>
          </p:cNvGrpSpPr>
          <p:nvPr/>
        </p:nvGrpSpPr>
        <p:grpSpPr bwMode="auto">
          <a:xfrm>
            <a:off x="1451428" y="3464826"/>
            <a:ext cx="6131450" cy="1651353"/>
            <a:chOff x="2550" y="12537"/>
            <a:chExt cx="6484" cy="2447"/>
          </a:xfrm>
        </p:grpSpPr>
        <p:pic>
          <p:nvPicPr>
            <p:cNvPr id="30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 y="12537"/>
              <a:ext cx="450" cy="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Line 9"/>
            <p:cNvSpPr>
              <a:spLocks noChangeShapeType="1"/>
            </p:cNvSpPr>
            <p:nvPr/>
          </p:nvSpPr>
          <p:spPr bwMode="auto">
            <a:xfrm flipV="1">
              <a:off x="3060" y="13140"/>
              <a:ext cx="36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074" name="Object 10"/>
            <p:cNvGraphicFramePr>
              <a:graphicFrameLocks noChangeAspect="1"/>
            </p:cNvGraphicFramePr>
            <p:nvPr>
              <p:extLst>
                <p:ext uri="{D42A27DB-BD31-4B8C-83A1-F6EECF244321}">
                  <p14:modId xmlns:p14="http://schemas.microsoft.com/office/powerpoint/2010/main" val="3969234866"/>
                </p:ext>
              </p:extLst>
            </p:nvPr>
          </p:nvGraphicFramePr>
          <p:xfrm>
            <a:off x="3690" y="12672"/>
            <a:ext cx="540" cy="948"/>
          </p:xfrm>
          <a:graphic>
            <a:graphicData uri="http://schemas.openxmlformats.org/presentationml/2006/ole">
              <mc:AlternateContent xmlns:mc="http://schemas.openxmlformats.org/markup-compatibility/2006">
                <mc:Choice xmlns:v="urn:schemas-microsoft-com:vml" Requires="v">
                  <p:oleObj spid="_x0000_s7382" name="Clip" r:id="rId4" imgW="1857600" imgH="3995640" progId="MS_ClipArt_Gallery.5">
                    <p:embed/>
                  </p:oleObj>
                </mc:Choice>
                <mc:Fallback>
                  <p:oleObj name="Clip" r:id="rId4" imgW="1857600" imgH="3995640"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 y="12672"/>
                          <a:ext cx="540" cy="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3" name="Line 11"/>
            <p:cNvSpPr>
              <a:spLocks noChangeShapeType="1"/>
            </p:cNvSpPr>
            <p:nvPr/>
          </p:nvSpPr>
          <p:spPr bwMode="auto">
            <a:xfrm>
              <a:off x="4320" y="13435"/>
              <a:ext cx="360" cy="15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 y="13296"/>
              <a:ext cx="450"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Line 13"/>
            <p:cNvSpPr>
              <a:spLocks noChangeShapeType="1"/>
            </p:cNvSpPr>
            <p:nvPr/>
          </p:nvSpPr>
          <p:spPr bwMode="auto">
            <a:xfrm flipV="1">
              <a:off x="5580" y="13608"/>
              <a:ext cx="360" cy="15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075" name="Object 14"/>
            <p:cNvGraphicFramePr>
              <a:graphicFrameLocks noChangeAspect="1"/>
            </p:cNvGraphicFramePr>
            <p:nvPr>
              <p:extLst>
                <p:ext uri="{D42A27DB-BD31-4B8C-83A1-F6EECF244321}">
                  <p14:modId xmlns:p14="http://schemas.microsoft.com/office/powerpoint/2010/main" val="2310482319"/>
                </p:ext>
              </p:extLst>
            </p:nvPr>
          </p:nvGraphicFramePr>
          <p:xfrm>
            <a:off x="6570" y="13200"/>
            <a:ext cx="540" cy="782"/>
          </p:xfrm>
          <a:graphic>
            <a:graphicData uri="http://schemas.openxmlformats.org/presentationml/2006/ole">
              <mc:AlternateContent xmlns:mc="http://schemas.openxmlformats.org/markup-compatibility/2006">
                <mc:Choice xmlns:v="urn:schemas-microsoft-com:vml" Requires="v">
                  <p:oleObj spid="_x0000_s7383" name="Clip" r:id="rId6" imgW="3212280" imgH="3935520" progId="MS_ClipArt_Gallery.5">
                    <p:embed/>
                  </p:oleObj>
                </mc:Choice>
                <mc:Fallback>
                  <p:oleObj name="Clip" r:id="rId6" imgW="3212280" imgH="3935520"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0" y="13200"/>
                          <a:ext cx="540" cy="7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6" name="Line 15"/>
            <p:cNvSpPr>
              <a:spLocks noChangeShapeType="1"/>
            </p:cNvSpPr>
            <p:nvPr/>
          </p:nvSpPr>
          <p:spPr bwMode="auto">
            <a:xfrm flipV="1">
              <a:off x="7560" y="13608"/>
              <a:ext cx="360" cy="15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3076" name="Object 16"/>
            <p:cNvGraphicFramePr>
              <a:graphicFrameLocks noChangeAspect="1"/>
            </p:cNvGraphicFramePr>
            <p:nvPr>
              <p:extLst>
                <p:ext uri="{D42A27DB-BD31-4B8C-83A1-F6EECF244321}">
                  <p14:modId xmlns:p14="http://schemas.microsoft.com/office/powerpoint/2010/main" val="1339415585"/>
                </p:ext>
              </p:extLst>
            </p:nvPr>
          </p:nvGraphicFramePr>
          <p:xfrm flipH="1">
            <a:off x="8134" y="13253"/>
            <a:ext cx="900" cy="734"/>
          </p:xfrm>
          <a:graphic>
            <a:graphicData uri="http://schemas.openxmlformats.org/presentationml/2006/ole">
              <mc:AlternateContent xmlns:mc="http://schemas.openxmlformats.org/markup-compatibility/2006">
                <mc:Choice xmlns:v="urn:schemas-microsoft-com:vml" Requires="v">
                  <p:oleObj spid="_x0000_s7384" name="Clip" r:id="rId8" imgW="4218480" imgH="3951360" progId="MS_ClipArt_Gallery.5">
                    <p:embed/>
                  </p:oleObj>
                </mc:Choice>
                <mc:Fallback>
                  <p:oleObj name="Clip" r:id="rId8" imgW="4218480" imgH="3951360" progId="MS_ClipArt_Gallery.5">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134" y="13253"/>
                          <a:ext cx="900" cy="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 name="Object 17"/>
            <p:cNvGraphicFramePr>
              <a:graphicFrameLocks noChangeAspect="1"/>
            </p:cNvGraphicFramePr>
            <p:nvPr>
              <p:extLst>
                <p:ext uri="{D42A27DB-BD31-4B8C-83A1-F6EECF244321}">
                  <p14:modId xmlns:p14="http://schemas.microsoft.com/office/powerpoint/2010/main" val="1736533777"/>
                </p:ext>
              </p:extLst>
            </p:nvPr>
          </p:nvGraphicFramePr>
          <p:xfrm>
            <a:off x="8009" y="13296"/>
            <a:ext cx="360" cy="312"/>
          </p:xfrm>
          <a:graphic>
            <a:graphicData uri="http://schemas.openxmlformats.org/presentationml/2006/ole">
              <mc:AlternateContent xmlns:mc="http://schemas.openxmlformats.org/markup-compatibility/2006">
                <mc:Choice xmlns:v="urn:schemas-microsoft-com:vml" Requires="v">
                  <p:oleObj spid="_x0000_s7385" name="Clip" r:id="rId10" imgW="2255760" imgH="3173400" progId="MS_ClipArt_Gallery.5">
                    <p:embed/>
                  </p:oleObj>
                </mc:Choice>
                <mc:Fallback>
                  <p:oleObj name="Clip" r:id="rId10" imgW="2255760" imgH="3173400" progId="MS_ClipArt_Gallery.5">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09" y="13296"/>
                          <a:ext cx="360" cy="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5218" name="Text Box 18"/>
            <p:cNvSpPr txBox="1">
              <a:spLocks noChangeArrowheads="1"/>
            </p:cNvSpPr>
            <p:nvPr/>
          </p:nvSpPr>
          <p:spPr bwMode="auto">
            <a:xfrm>
              <a:off x="2880" y="14159"/>
              <a:ext cx="541" cy="780"/>
            </a:xfrm>
            <a:prstGeom prst="rect">
              <a:avLst/>
            </a:prstGeom>
            <a:solidFill>
              <a:srgbClr val="FFFFFF"/>
            </a:solidFill>
            <a:ln w="9525">
              <a:solidFill>
                <a:srgbClr val="000000"/>
              </a:solidFill>
              <a:miter lim="800000"/>
              <a:headEnd/>
              <a:tailEnd/>
            </a:ln>
            <a:effectLst>
              <a:outerShdw dist="107763" dir="2700000" algn="ctr" rotWithShape="0">
                <a:srgbClr val="808080">
                  <a:alpha val="50000"/>
                </a:srgbClr>
              </a:outerShdw>
            </a:effectLst>
          </p:spPr>
          <p:txBody>
            <a:bodyPr/>
            <a:lstStyle/>
            <a:p>
              <a:pPr algn="just" eaLnBrk="0" hangingPunct="0">
                <a:defRPr/>
              </a:pPr>
              <a:r>
                <a:rPr lang="zh-CN" altLang="en-US" sz="1600" b="0">
                  <a:solidFill>
                    <a:srgbClr val="FF6600"/>
                  </a:solidFill>
                  <a:latin typeface="Times New Roman" pitchFamily="18" charset="0"/>
                </a:rPr>
                <a:t>检索</a:t>
              </a:r>
            </a:p>
          </p:txBody>
        </p:sp>
        <p:sp>
          <p:nvSpPr>
            <p:cNvPr id="435219" name="Text Box 19"/>
            <p:cNvSpPr txBox="1">
              <a:spLocks noChangeArrowheads="1"/>
            </p:cNvSpPr>
            <p:nvPr/>
          </p:nvSpPr>
          <p:spPr bwMode="auto">
            <a:xfrm>
              <a:off x="4921" y="14159"/>
              <a:ext cx="539" cy="780"/>
            </a:xfrm>
            <a:prstGeom prst="rect">
              <a:avLst/>
            </a:prstGeom>
            <a:solidFill>
              <a:srgbClr val="FFFFFF"/>
            </a:solidFill>
            <a:ln w="9525">
              <a:solidFill>
                <a:srgbClr val="000000"/>
              </a:solidFill>
              <a:miter lim="800000"/>
              <a:headEnd/>
              <a:tailEnd/>
            </a:ln>
            <a:effectLst>
              <a:outerShdw dist="107763" dir="2700000" algn="ctr" rotWithShape="0">
                <a:srgbClr val="808080">
                  <a:alpha val="50000"/>
                </a:srgbClr>
              </a:outerShdw>
            </a:effectLst>
          </p:spPr>
          <p:txBody>
            <a:bodyPr/>
            <a:lstStyle/>
            <a:p>
              <a:pPr algn="just" eaLnBrk="0" hangingPunct="0">
                <a:defRPr/>
              </a:pPr>
              <a:r>
                <a:rPr lang="zh-CN" altLang="en-US" sz="1600" b="0">
                  <a:solidFill>
                    <a:srgbClr val="FF6600"/>
                  </a:solidFill>
                  <a:latin typeface="Times New Roman" pitchFamily="18" charset="0"/>
                </a:rPr>
                <a:t>分析</a:t>
              </a:r>
            </a:p>
          </p:txBody>
        </p:sp>
        <p:sp>
          <p:nvSpPr>
            <p:cNvPr id="435220" name="Text Box 20"/>
            <p:cNvSpPr txBox="1">
              <a:spLocks noChangeArrowheads="1"/>
            </p:cNvSpPr>
            <p:nvPr/>
          </p:nvSpPr>
          <p:spPr bwMode="auto">
            <a:xfrm>
              <a:off x="6569" y="14204"/>
              <a:ext cx="541" cy="780"/>
            </a:xfrm>
            <a:prstGeom prst="rect">
              <a:avLst/>
            </a:prstGeom>
            <a:solidFill>
              <a:srgbClr val="FFFFFF"/>
            </a:solidFill>
            <a:ln w="9525">
              <a:solidFill>
                <a:srgbClr val="000000"/>
              </a:solidFill>
              <a:miter lim="800000"/>
              <a:headEnd/>
              <a:tailEnd/>
            </a:ln>
            <a:effectLst>
              <a:outerShdw dist="107763" dir="2700000" algn="ctr" rotWithShape="0">
                <a:srgbClr val="808080">
                  <a:alpha val="50000"/>
                </a:srgbClr>
              </a:outerShdw>
            </a:effectLst>
          </p:spPr>
          <p:txBody>
            <a:bodyPr/>
            <a:lstStyle/>
            <a:p>
              <a:pPr algn="just" eaLnBrk="0" hangingPunct="0">
                <a:defRPr/>
              </a:pPr>
              <a:r>
                <a:rPr lang="zh-CN" altLang="en-US" sz="1600" b="0">
                  <a:solidFill>
                    <a:srgbClr val="FF6600"/>
                  </a:solidFill>
                  <a:latin typeface="Times New Roman" pitchFamily="18" charset="0"/>
                </a:rPr>
                <a:t>发现</a:t>
              </a:r>
            </a:p>
          </p:txBody>
        </p:sp>
        <p:sp>
          <p:nvSpPr>
            <p:cNvPr id="435221" name="Text Box 21"/>
            <p:cNvSpPr txBox="1">
              <a:spLocks noChangeArrowheads="1"/>
            </p:cNvSpPr>
            <p:nvPr/>
          </p:nvSpPr>
          <p:spPr bwMode="auto">
            <a:xfrm>
              <a:off x="8189" y="14186"/>
              <a:ext cx="541" cy="780"/>
            </a:xfrm>
            <a:prstGeom prst="rect">
              <a:avLst/>
            </a:prstGeom>
            <a:solidFill>
              <a:srgbClr val="FFFFFF"/>
            </a:solidFill>
            <a:ln w="9525">
              <a:solidFill>
                <a:srgbClr val="000000"/>
              </a:solidFill>
              <a:miter lim="800000"/>
              <a:headEnd/>
              <a:tailEnd/>
            </a:ln>
            <a:effectLst>
              <a:outerShdw dist="107763" dir="2700000" algn="ctr" rotWithShape="0">
                <a:srgbClr val="808080">
                  <a:alpha val="50000"/>
                </a:srgbClr>
              </a:outerShdw>
            </a:effectLst>
          </p:spPr>
          <p:txBody>
            <a:bodyPr/>
            <a:lstStyle/>
            <a:p>
              <a:pPr algn="just" eaLnBrk="0" hangingPunct="0">
                <a:defRPr/>
              </a:pPr>
              <a:r>
                <a:rPr lang="zh-CN" altLang="en-US" sz="1400" b="0">
                  <a:solidFill>
                    <a:srgbClr val="FF6600"/>
                  </a:solidFill>
                  <a:latin typeface="Times New Roman" pitchFamily="18" charset="0"/>
                </a:rPr>
                <a:t>创新</a:t>
              </a:r>
            </a:p>
          </p:txBody>
        </p:sp>
      </p:grpSp>
    </p:spTree>
    <p:extLst>
      <p:ext uri="{BB962C8B-B14F-4D97-AF65-F5344CB8AC3E}">
        <p14:creationId xmlns:p14="http://schemas.microsoft.com/office/powerpoint/2010/main" val="150248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5205"/>
                                        </p:tgtEl>
                                        <p:attrNameLst>
                                          <p:attrName>style.visibility</p:attrName>
                                        </p:attrNameLst>
                                      </p:cBhvr>
                                      <p:to>
                                        <p:strVal val="visible"/>
                                      </p:to>
                                    </p:set>
                                    <p:anim calcmode="lin" valueType="num">
                                      <p:cBhvr additive="base">
                                        <p:cTn id="7" dur="500" fill="hold"/>
                                        <p:tgtEl>
                                          <p:spTgt spid="435205"/>
                                        </p:tgtEl>
                                        <p:attrNameLst>
                                          <p:attrName>ppt_x</p:attrName>
                                        </p:attrNameLst>
                                      </p:cBhvr>
                                      <p:tavLst>
                                        <p:tav tm="0">
                                          <p:val>
                                            <p:strVal val="0-#ppt_w/2"/>
                                          </p:val>
                                        </p:tav>
                                        <p:tav tm="100000">
                                          <p:val>
                                            <p:strVal val="#ppt_x"/>
                                          </p:val>
                                        </p:tav>
                                      </p:tavLst>
                                    </p:anim>
                                    <p:anim calcmode="lin" valueType="num">
                                      <p:cBhvr additive="base">
                                        <p:cTn id="8" dur="500" fill="hold"/>
                                        <p:tgtEl>
                                          <p:spTgt spid="435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33890" name="Rectangle 2"/>
          <p:cNvSpPr>
            <a:spLocks noGrp="1" noChangeArrowheads="1"/>
          </p:cNvSpPr>
          <p:nvPr>
            <p:ph type="body" idx="1"/>
          </p:nvPr>
        </p:nvSpPr>
        <p:spPr>
          <a:xfrm>
            <a:off x="395288" y="932081"/>
            <a:ext cx="8064500" cy="3348038"/>
          </a:xfrm>
        </p:spPr>
        <p:txBody>
          <a:bodyPr/>
          <a:lstStyle/>
          <a:p>
            <a:pPr eaLnBrk="1" hangingPunct="1"/>
            <a:endParaRPr lang="en-US" altLang="zh-CN" sz="2800" b="1" dirty="0" smtClean="0"/>
          </a:p>
          <a:p>
            <a:pPr lvl="1" eaLnBrk="1" hangingPunct="1"/>
            <a:r>
              <a:rPr lang="zh-CN" altLang="en-US" sz="2400" b="1" dirty="0" smtClean="0"/>
              <a:t>文献类型</a:t>
            </a:r>
          </a:p>
          <a:p>
            <a:pPr lvl="2" eaLnBrk="1" hangingPunct="1"/>
            <a:r>
              <a:rPr lang="zh-CN" altLang="en-US" b="1" dirty="0" smtClean="0"/>
              <a:t>期刊论文（基础理论研究）</a:t>
            </a:r>
          </a:p>
          <a:p>
            <a:pPr lvl="2" eaLnBrk="1" hangingPunct="1"/>
            <a:r>
              <a:rPr lang="zh-CN" altLang="en-US" b="1" dirty="0" smtClean="0"/>
              <a:t>专利（应用技术）</a:t>
            </a:r>
          </a:p>
          <a:p>
            <a:pPr lvl="2" eaLnBrk="1" hangingPunct="1"/>
            <a:r>
              <a:rPr lang="zh-CN" altLang="en-US" b="1" dirty="0" smtClean="0"/>
              <a:t>会议（新的学说、观点）</a:t>
            </a:r>
          </a:p>
          <a:p>
            <a:pPr lvl="2" eaLnBrk="1" hangingPunct="1"/>
            <a:r>
              <a:rPr lang="zh-CN" altLang="en-US" b="1" dirty="0" smtClean="0"/>
              <a:t>学位论文（学习总结）</a:t>
            </a:r>
          </a:p>
          <a:p>
            <a:pPr lvl="2" eaLnBrk="1" hangingPunct="1"/>
            <a:r>
              <a:rPr lang="zh-CN" altLang="en-US" b="1" dirty="0" smtClean="0"/>
              <a:t>互联网上的学术信息</a:t>
            </a:r>
          </a:p>
          <a:p>
            <a:pPr eaLnBrk="1" hangingPunct="1"/>
            <a:endParaRPr lang="en-US" altLang="zh-CN" sz="2800" b="1" dirty="0" smtClean="0"/>
          </a:p>
        </p:txBody>
      </p:sp>
      <p:sp>
        <p:nvSpPr>
          <p:cNvPr id="56323" name="Text Box 3"/>
          <p:cNvSpPr txBox="1">
            <a:spLocks noChangeArrowheads="1"/>
          </p:cNvSpPr>
          <p:nvPr/>
        </p:nvSpPr>
        <p:spPr bwMode="auto">
          <a:xfrm>
            <a:off x="609600" y="763180"/>
            <a:ext cx="762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eaLnBrk="1" hangingPunct="1">
              <a:spcBef>
                <a:spcPct val="50000"/>
              </a:spcBef>
            </a:pPr>
            <a:r>
              <a:rPr lang="zh-CN" altLang="en-US" sz="3600" b="0" dirty="0">
                <a:solidFill>
                  <a:srgbClr val="FF0000"/>
                </a:solidFill>
                <a:latin typeface="Arial Black" pitchFamily="34" charset="0"/>
              </a:rPr>
              <a:t>学术研究中需要的信息资源</a:t>
            </a:r>
          </a:p>
        </p:txBody>
      </p:sp>
    </p:spTree>
    <p:extLst>
      <p:ext uri="{BB962C8B-B14F-4D97-AF65-F5344CB8AC3E}">
        <p14:creationId xmlns:p14="http://schemas.microsoft.com/office/powerpoint/2010/main" val="187405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33890"/>
                                        </p:tgtEl>
                                        <p:attrNameLst>
                                          <p:attrName>style.visibility</p:attrName>
                                        </p:attrNameLst>
                                      </p:cBhvr>
                                      <p:to>
                                        <p:strVal val="visible"/>
                                      </p:to>
                                    </p:set>
                                    <p:animEffect transition="in" filter="dissolve">
                                      <p:cBhvr>
                                        <p:cTn id="7" dur="500"/>
                                        <p:tgtEl>
                                          <p:spTgt spid="4133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389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0" y="86056"/>
            <a:ext cx="4051300" cy="5143500"/>
          </a:xfrm>
          <a:prstGeom prst="rect">
            <a:avLst/>
          </a:prstGeom>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a:rPr>
              <a:t>定       位</a:t>
            </a:r>
          </a:p>
        </p:txBody>
      </p:sp>
      <p:grpSp>
        <p:nvGrpSpPr>
          <p:cNvPr id="11" name="组合 10">
            <a:extLst>
              <a:ext uri="{FF2B5EF4-FFF2-40B4-BE49-F238E27FC236}">
                <a16:creationId xmlns:a16="http://schemas.microsoft.com/office/drawing/2014/main" xmlns="" id="{C0E87A70-AC36-4815-A6EB-384C51BC4F09}"/>
              </a:ext>
            </a:extLst>
          </p:cNvPr>
          <p:cNvGrpSpPr/>
          <p:nvPr/>
        </p:nvGrpSpPr>
        <p:grpSpPr>
          <a:xfrm>
            <a:off x="386080" y="1661542"/>
            <a:ext cx="8382000" cy="3184776"/>
            <a:chOff x="386080" y="1255941"/>
            <a:chExt cx="8382000" cy="2803509"/>
          </a:xfrm>
        </p:grpSpPr>
        <p:sp>
          <p:nvSpPr>
            <p:cNvPr id="8" name="Rectangle 9"/>
            <p:cNvSpPr/>
            <p:nvPr/>
          </p:nvSpPr>
          <p:spPr>
            <a:xfrm>
              <a:off x="386080" y="1255941"/>
              <a:ext cx="8382000" cy="2803509"/>
            </a:xfrm>
            <a:prstGeom prst="rect">
              <a:avLst/>
            </a:prstGeom>
            <a:solidFill>
              <a:schemeClr val="bg1">
                <a:lumMod val="95000"/>
                <a:alpha val="6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60">
                <a:solidFill>
                  <a:prstClr val="white"/>
                </a:solidFill>
              </a:endParaRPr>
            </a:p>
          </p:txBody>
        </p:sp>
        <p:sp>
          <p:nvSpPr>
            <p:cNvPr id="9" name="前言标题"/>
            <p:cNvSpPr>
              <a:spLocks noChangeArrowheads="1"/>
            </p:cNvSpPr>
            <p:nvPr/>
          </p:nvSpPr>
          <p:spPr bwMode="auto">
            <a:xfrm>
              <a:off x="605990" y="1348428"/>
              <a:ext cx="8052362" cy="235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以大数据环境下的知识发现技术为基础，对原有检索系统进行全新升级；通过发现服务汇聚海量中外文二次文献资源</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zh-CN" sz="1600" dirty="0">
                  <a:solidFill>
                    <a:prstClr val="black"/>
                  </a:solidFill>
                  <a:latin typeface="楷体" panose="02010609060101010101" pitchFamily="49" charset="-122"/>
                  <a:ea typeface="楷体" panose="02010609060101010101" pitchFamily="49" charset="-122"/>
                </a:rPr>
                <a:t>利用知识组织体系建设成果</a:t>
              </a:r>
              <a:r>
                <a:rPr lang="zh-CN" altLang="en-US" sz="1600" dirty="0">
                  <a:solidFill>
                    <a:prstClr val="black"/>
                  </a:solidFill>
                  <a:latin typeface="楷体" panose="02010609060101010101" pitchFamily="49" charset="-122"/>
                  <a:ea typeface="楷体" panose="02010609060101010101" pitchFamily="49" charset="-122"/>
                </a:rPr>
                <a:t>，提供词表检索、跨语言检索、用户场景感知与精准推送、知识脉络可视化等智能化服务</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zh-CN" sz="1600" dirty="0">
                  <a:solidFill>
                    <a:prstClr val="black"/>
                  </a:solidFill>
                  <a:latin typeface="楷体" panose="02010609060101010101" pitchFamily="49" charset="-122"/>
                  <a:ea typeface="楷体" panose="02010609060101010101" pitchFamily="49" charset="-122"/>
                </a:rPr>
                <a:t>通过全新后台管理系统的建设，支持更灵活的商业模式：可实现单库、整库以及依据学科、类型</a:t>
              </a:r>
              <a:r>
                <a:rPr lang="zh-CN" altLang="en-US" sz="1600" dirty="0">
                  <a:solidFill>
                    <a:prstClr val="black"/>
                  </a:solidFill>
                  <a:latin typeface="楷体" panose="02010609060101010101" pitchFamily="49" charset="-122"/>
                  <a:ea typeface="楷体" panose="02010609060101010101" pitchFamily="49" charset="-122"/>
                </a:rPr>
                <a:t>或</a:t>
              </a:r>
              <a:r>
                <a:rPr lang="zh-CN" altLang="zh-CN" sz="1600" dirty="0">
                  <a:solidFill>
                    <a:prstClr val="black"/>
                  </a:solidFill>
                  <a:latin typeface="楷体" panose="02010609060101010101" pitchFamily="49" charset="-122"/>
                  <a:ea typeface="楷体" panose="02010609060101010101" pitchFamily="49" charset="-122"/>
                </a:rPr>
                <a:t>自定义策略打包的按需定制模式与权限控制方式</a:t>
              </a:r>
              <a:endParaRPr lang="en-US" altLang="zh-CN" sz="1600" dirty="0">
                <a:solidFill>
                  <a:prstClr val="black"/>
                </a:solidFill>
                <a:latin typeface="楷体" panose="02010609060101010101" pitchFamily="49" charset="-122"/>
                <a:ea typeface="楷体" panose="02010609060101010101" pitchFamily="49" charset="-122"/>
              </a:endParaRPr>
            </a:p>
            <a:p>
              <a:pPr marL="342900" indent="-342900">
                <a:lnSpc>
                  <a:spcPct val="150000"/>
                </a:lnSpc>
                <a:buFont typeface="Wingdings" panose="05000000000000000000" pitchFamily="2" charset="2"/>
                <a:buChar char="n"/>
              </a:pPr>
              <a:r>
                <a:rPr lang="zh-CN" altLang="en-US" sz="1600" dirty="0">
                  <a:solidFill>
                    <a:prstClr val="black"/>
                  </a:solidFill>
                  <a:latin typeface="楷体" panose="02010609060101010101" pitchFamily="49" charset="-122"/>
                  <a:ea typeface="楷体" panose="02010609060101010101" pitchFamily="49" charset="-122"/>
                </a:rPr>
                <a:t>提供以云服务为主的开放架构，支持用户定制与二次开发</a:t>
              </a:r>
            </a:p>
          </p:txBody>
        </p:sp>
      </p:grpSp>
      <p:sp>
        <p:nvSpPr>
          <p:cNvPr id="10" name="Title 1">
            <a:extLst>
              <a:ext uri="{FF2B5EF4-FFF2-40B4-BE49-F238E27FC236}">
                <a16:creationId xmlns:a16="http://schemas.microsoft.com/office/drawing/2014/main" xmlns="" id="{3A84DA45-F583-462C-BEB6-B71FA24AF780}"/>
              </a:ext>
            </a:extLst>
          </p:cNvPr>
          <p:cNvSpPr txBox="1">
            <a:spLocks/>
          </p:cNvSpPr>
          <p:nvPr/>
        </p:nvSpPr>
        <p:spPr>
          <a:xfrm>
            <a:off x="605990" y="946743"/>
            <a:ext cx="7282447" cy="400225"/>
          </a:xfrm>
          <a:prstGeom prst="rect">
            <a:avLst/>
          </a:prstGeom>
        </p:spPr>
        <p:txBody>
          <a:bodyPr vert="horz" lIns="91440" tIns="45720" rIns="91440" bIns="45720" rtlCol="0" anchor="ctr">
            <a:noAutofit/>
          </a:bodyPr>
          <a:lstStyle>
            <a:lvl1pPr algn="l" defTabSz="617220" rtl="0" eaLnBrk="1" latinLnBrk="0" hangingPunct="1">
              <a:lnSpc>
                <a:spcPct val="80000"/>
              </a:lnSpc>
              <a:spcBef>
                <a:spcPct val="0"/>
              </a:spcBef>
              <a:buNone/>
              <a:defRPr sz="1800" b="1" kern="1200" cap="all" spc="68" baseline="0">
                <a:solidFill>
                  <a:schemeClr val="tx1">
                    <a:lumMod val="95000"/>
                    <a:lumOff val="5000"/>
                  </a:schemeClr>
                </a:solidFill>
                <a:latin typeface="+mn-ea"/>
                <a:ea typeface="+mn-ea"/>
                <a:cs typeface="+mj-cs"/>
              </a:defRPr>
            </a:lvl1pPr>
          </a:lstStyle>
          <a:p>
            <a:r>
              <a:rPr lang="zh-CN" altLang="en-US" sz="2400" dirty="0">
                <a:latin typeface="楷体" panose="02010609060101010101" pitchFamily="49" charset="-122"/>
                <a:ea typeface="楷体" panose="02010609060101010101" pitchFamily="49" charset="-122"/>
              </a:rPr>
              <a:t>万方智搜</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学术资源发现服务</a:t>
            </a:r>
            <a:endParaRPr 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59662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9144000" cy="330200"/>
          </a:xfrm>
          <a:prstGeom prst="rect">
            <a:avLst/>
          </a:prstGeom>
        </p:spPr>
      </p:pic>
      <p:pic>
        <p:nvPicPr>
          <p:cNvPr id="3" name="图片 2"/>
          <p:cNvPicPr>
            <a:picLocks noChangeAspect="1"/>
          </p:cNvPicPr>
          <p:nvPr/>
        </p:nvPicPr>
        <p:blipFill>
          <a:blip r:embed="rId4"/>
          <a:stretch>
            <a:fillRect/>
          </a:stretch>
        </p:blipFill>
        <p:spPr>
          <a:xfrm>
            <a:off x="605990" y="73356"/>
            <a:ext cx="660400" cy="203200"/>
          </a:xfrm>
          <a:prstGeom prst="rect">
            <a:avLst/>
          </a:prstGeom>
        </p:spPr>
      </p:pic>
      <p:pic>
        <p:nvPicPr>
          <p:cNvPr id="4" name="图片 3"/>
          <p:cNvPicPr>
            <a:picLocks noChangeAspect="1"/>
          </p:cNvPicPr>
          <p:nvPr/>
        </p:nvPicPr>
        <p:blipFill>
          <a:blip r:embed="rId5"/>
          <a:stretch>
            <a:fillRect/>
          </a:stretch>
        </p:blipFill>
        <p:spPr>
          <a:xfrm>
            <a:off x="1398902" y="86056"/>
            <a:ext cx="1054100" cy="190500"/>
          </a:xfrm>
          <a:prstGeom prst="rect">
            <a:avLst/>
          </a:prstGeom>
        </p:spPr>
      </p:pic>
      <p:sp>
        <p:nvSpPr>
          <p:cNvPr id="5" name="文本框 4"/>
          <p:cNvSpPr txBox="1"/>
          <p:nvPr/>
        </p:nvSpPr>
        <p:spPr>
          <a:xfrm>
            <a:off x="1537751" y="54681"/>
            <a:ext cx="675185" cy="261610"/>
          </a:xfrm>
          <a:prstGeom prst="rect">
            <a:avLst/>
          </a:prstGeom>
          <a:noFill/>
        </p:spPr>
        <p:txBody>
          <a:bodyPr wrap="none" rtlCol="0">
            <a:spAutoFit/>
          </a:bodyPr>
          <a:lstStyle/>
          <a:p>
            <a:r>
              <a:rPr lang="zh-CN" altLang="en-US" sz="1100" dirty="0">
                <a:solidFill>
                  <a:srgbClr val="FFFFFF"/>
                </a:solidFill>
                <a:latin typeface="微软雅黑" panose="020B0503020204020204" pitchFamily="34" charset="-122"/>
                <a:ea typeface="微软雅黑" panose="020B0503020204020204" pitchFamily="34" charset="-122"/>
              </a:rPr>
              <a:t>资     源</a:t>
            </a:r>
          </a:p>
        </p:txBody>
      </p:sp>
      <p:sp>
        <p:nvSpPr>
          <p:cNvPr id="9" name="矩形 8">
            <a:extLst>
              <a:ext uri="{FF2B5EF4-FFF2-40B4-BE49-F238E27FC236}">
                <a16:creationId xmlns:a16="http://schemas.microsoft.com/office/drawing/2014/main" xmlns="" id="{657E5EAA-C813-412F-9799-6F62B9232F15}"/>
              </a:ext>
            </a:extLst>
          </p:cNvPr>
          <p:cNvSpPr/>
          <p:nvPr/>
        </p:nvSpPr>
        <p:spPr>
          <a:xfrm>
            <a:off x="4111836" y="1597001"/>
            <a:ext cx="4633958"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         </a:t>
            </a:r>
          </a:p>
        </p:txBody>
      </p:sp>
      <p:pic>
        <p:nvPicPr>
          <p:cNvPr id="18" name="Picture 7">
            <a:extLst>
              <a:ext uri="{FF2B5EF4-FFF2-40B4-BE49-F238E27FC236}">
                <a16:creationId xmlns:a16="http://schemas.microsoft.com/office/drawing/2014/main" xmlns="" id="{911FDFBA-0E14-4F55-B017-915753DBE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193866" y="650188"/>
            <a:ext cx="1576459" cy="31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10">
            <a:extLst>
              <a:ext uri="{FF2B5EF4-FFF2-40B4-BE49-F238E27FC236}">
                <a16:creationId xmlns:a16="http://schemas.microsoft.com/office/drawing/2014/main" xmlns="" id="{536D6CC0-DD3F-4455-8C1B-CC33948807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610674" y="1063449"/>
            <a:ext cx="1199242" cy="635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41">
            <a:extLst>
              <a:ext uri="{FF2B5EF4-FFF2-40B4-BE49-F238E27FC236}">
                <a16:creationId xmlns:a16="http://schemas.microsoft.com/office/drawing/2014/main" xmlns="" id="{2BB0332A-72BD-4511-9FE4-A78AE68739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5755050" y="1154195"/>
            <a:ext cx="1749231" cy="359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13">
            <a:extLst>
              <a:ext uri="{FF2B5EF4-FFF2-40B4-BE49-F238E27FC236}">
                <a16:creationId xmlns:a16="http://schemas.microsoft.com/office/drawing/2014/main" xmlns="" id="{A43363A8-E07E-441F-A59B-9B2F93AB63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6617425" y="1620334"/>
            <a:ext cx="1472293" cy="442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 name="Picture 16">
            <a:extLst>
              <a:ext uri="{FF2B5EF4-FFF2-40B4-BE49-F238E27FC236}">
                <a16:creationId xmlns:a16="http://schemas.microsoft.com/office/drawing/2014/main" xmlns="" id="{DE2FC6E0-5BB0-4F79-9586-3394477AB8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bwMode="auto">
          <a:xfrm>
            <a:off x="5033361" y="1707961"/>
            <a:ext cx="1428176" cy="35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 name="Picture 22">
            <a:extLst>
              <a:ext uri="{FF2B5EF4-FFF2-40B4-BE49-F238E27FC236}">
                <a16:creationId xmlns:a16="http://schemas.microsoft.com/office/drawing/2014/main" xmlns="" id="{19401016-39BD-414C-BE0D-BE3696BB19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5033360" y="681190"/>
            <a:ext cx="1174861" cy="400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2" descr="한국과학기술정보연구원">
            <a:extLst>
              <a:ext uri="{FF2B5EF4-FFF2-40B4-BE49-F238E27FC236}">
                <a16:creationId xmlns:a16="http://schemas.microsoft.com/office/drawing/2014/main" xmlns="" id="{E5054A18-B4A6-4E22-85AB-16463FBB9BB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5353" y="802543"/>
            <a:ext cx="1167295" cy="605535"/>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a:extLst>
              <a:ext uri="{FF2B5EF4-FFF2-40B4-BE49-F238E27FC236}">
                <a16:creationId xmlns:a16="http://schemas.microsoft.com/office/drawing/2014/main" xmlns="" id="{92E67153-7B0A-4206-957F-B9E4D504B9D7}"/>
              </a:ext>
            </a:extLst>
          </p:cNvPr>
          <p:cNvPicPr>
            <a:picLocks noChangeAspect="1"/>
          </p:cNvPicPr>
          <p:nvPr/>
        </p:nvPicPr>
        <p:blipFill>
          <a:blip r:embed="rId13" cstate="print"/>
          <a:stretch>
            <a:fillRect/>
          </a:stretch>
        </p:blipFill>
        <p:spPr>
          <a:xfrm>
            <a:off x="5885376" y="2186437"/>
            <a:ext cx="1309998" cy="310262"/>
          </a:xfrm>
          <a:prstGeom prst="rect">
            <a:avLst/>
          </a:prstGeom>
        </p:spPr>
      </p:pic>
      <p:sp>
        <p:nvSpPr>
          <p:cNvPr id="8" name="矩形 7"/>
          <p:cNvSpPr/>
          <p:nvPr/>
        </p:nvSpPr>
        <p:spPr>
          <a:xfrm>
            <a:off x="235008" y="441762"/>
            <a:ext cx="3568157" cy="5401479"/>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zh-CN" sz="1600" dirty="0">
                <a:latin typeface="楷体" panose="02010609060101010101" pitchFamily="49" charset="-122"/>
                <a:ea typeface="楷体" panose="02010609060101010101" pitchFamily="49" charset="-122"/>
              </a:rPr>
              <a:t>新平台在原有基础上增加了</a:t>
            </a:r>
            <a:r>
              <a:rPr lang="en-US" altLang="zh-CN" sz="1600" dirty="0">
                <a:latin typeface="楷体" panose="02010609060101010101" pitchFamily="49" charset="-122"/>
                <a:ea typeface="楷体" panose="02010609060101010101" pitchFamily="49" charset="-122"/>
              </a:rPr>
              <a:t>4</a:t>
            </a:r>
            <a:r>
              <a:rPr lang="zh-CN" altLang="en-US" sz="1600" dirty="0">
                <a:latin typeface="楷体" panose="02010609060101010101" pitchFamily="49" charset="-122"/>
                <a:ea typeface="楷体" panose="02010609060101010101" pitchFamily="49" charset="-122"/>
              </a:rPr>
              <a:t>千万余</a:t>
            </a:r>
            <a:r>
              <a:rPr lang="zh-CN" altLang="zh-CN" sz="1600" dirty="0">
                <a:latin typeface="楷体" panose="02010609060101010101" pitchFamily="49" charset="-122"/>
                <a:ea typeface="楷体" panose="02010609060101010101" pitchFamily="49" charset="-122"/>
              </a:rPr>
              <a:t>条中文期刊论文元数据、</a:t>
            </a:r>
            <a:r>
              <a:rPr lang="en-US" altLang="zh-CN" sz="1600" dirty="0">
                <a:latin typeface="楷体" panose="02010609060101010101" pitchFamily="49" charset="-122"/>
                <a:ea typeface="楷体" panose="02010609060101010101" pitchFamily="49" charset="-122"/>
              </a:rPr>
              <a:t>150</a:t>
            </a:r>
            <a:r>
              <a:rPr lang="zh-CN" altLang="en-US" sz="1600" dirty="0">
                <a:latin typeface="楷体" panose="02010609060101010101" pitchFamily="49" charset="-122"/>
                <a:ea typeface="楷体" panose="02010609060101010101" pitchFamily="49" charset="-122"/>
              </a:rPr>
              <a:t>万</a:t>
            </a:r>
            <a:r>
              <a:rPr lang="zh-CN" altLang="zh-CN" sz="1600" dirty="0">
                <a:latin typeface="楷体" panose="02010609060101010101" pitchFamily="49" charset="-122"/>
                <a:ea typeface="楷体" panose="02010609060101010101" pitchFamily="49" charset="-122"/>
              </a:rPr>
              <a:t>条中文学位论文元数据以及</a:t>
            </a:r>
            <a:r>
              <a:rPr lang="en-US" altLang="zh-CN" sz="1600" dirty="0">
                <a:latin typeface="楷体" panose="02010609060101010101" pitchFamily="49" charset="-122"/>
                <a:ea typeface="楷体" panose="02010609060101010101" pitchFamily="49" charset="-122"/>
              </a:rPr>
              <a:t>230</a:t>
            </a:r>
            <a:r>
              <a:rPr lang="zh-CN" altLang="en-US" sz="1600" dirty="0">
                <a:latin typeface="楷体" panose="02010609060101010101" pitchFamily="49" charset="-122"/>
                <a:ea typeface="楷体" panose="02010609060101010101" pitchFamily="49" charset="-122"/>
              </a:rPr>
              <a:t>万</a:t>
            </a:r>
            <a:r>
              <a:rPr lang="zh-CN" altLang="zh-CN" sz="1600" dirty="0">
                <a:latin typeface="楷体" panose="02010609060101010101" pitchFamily="49" charset="-122"/>
                <a:ea typeface="楷体" panose="02010609060101010101" pitchFamily="49" charset="-122"/>
              </a:rPr>
              <a:t>条会议论文元数据；同时新增了万方自有视频资源和来自</a:t>
            </a:r>
            <a:r>
              <a:rPr lang="en-US" altLang="zh-CN" sz="1600" dirty="0">
                <a:latin typeface="楷体" panose="02010609060101010101" pitchFamily="49" charset="-122"/>
                <a:ea typeface="楷体" panose="02010609060101010101" pitchFamily="49" charset="-122"/>
              </a:rPr>
              <a:t>25</a:t>
            </a:r>
            <a:r>
              <a:rPr lang="zh-CN" altLang="zh-CN" sz="1600" dirty="0">
                <a:latin typeface="楷体" panose="02010609060101010101" pitchFamily="49" charset="-122"/>
                <a:ea typeface="楷体" panose="02010609060101010101" pitchFamily="49" charset="-122"/>
              </a:rPr>
              <a:t>个合作数据库的元数据资源。截至</a:t>
            </a:r>
            <a:r>
              <a:rPr lang="en-US" altLang="zh-CN" sz="1600" dirty="0">
                <a:latin typeface="楷体" panose="02010609060101010101" pitchFamily="49" charset="-122"/>
                <a:ea typeface="楷体" panose="02010609060101010101" pitchFamily="49" charset="-122"/>
              </a:rPr>
              <a:t>2018</a:t>
            </a:r>
            <a:r>
              <a:rPr lang="zh-CN" altLang="zh-CN"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1</a:t>
            </a:r>
            <a:r>
              <a:rPr lang="zh-CN" altLang="en-US" sz="1600" dirty="0">
                <a:latin typeface="楷体" panose="02010609060101010101" pitchFamily="49" charset="-122"/>
                <a:ea typeface="楷体" panose="02010609060101010101" pitchFamily="49" charset="-122"/>
              </a:rPr>
              <a:t>月</a:t>
            </a:r>
            <a:r>
              <a:rPr lang="zh-CN" altLang="zh-CN" sz="1600" dirty="0">
                <a:latin typeface="楷体" panose="02010609060101010101" pitchFamily="49" charset="-122"/>
                <a:ea typeface="楷体" panose="02010609060101010101" pitchFamily="49" charset="-122"/>
              </a:rPr>
              <a:t>，新平台共有约</a:t>
            </a:r>
            <a:r>
              <a:rPr lang="en-US" altLang="zh-CN" sz="1600" b="1" dirty="0">
                <a:solidFill>
                  <a:srgbClr val="FF0000"/>
                </a:solidFill>
                <a:latin typeface="楷体" panose="02010609060101010101" pitchFamily="49" charset="-122"/>
                <a:ea typeface="楷体" panose="02010609060101010101" pitchFamily="49" charset="-122"/>
              </a:rPr>
              <a:t>2.1</a:t>
            </a:r>
            <a:r>
              <a:rPr lang="zh-CN" altLang="zh-CN" sz="1600" b="1" dirty="0">
                <a:solidFill>
                  <a:srgbClr val="FF0000"/>
                </a:solidFill>
                <a:latin typeface="楷体" panose="02010609060101010101" pitchFamily="49" charset="-122"/>
                <a:ea typeface="楷体" panose="02010609060101010101" pitchFamily="49" charset="-122"/>
              </a:rPr>
              <a:t>亿条</a:t>
            </a:r>
            <a:r>
              <a:rPr lang="zh-CN" altLang="zh-CN" sz="1600" dirty="0">
                <a:latin typeface="楷体" panose="02010609060101010101" pitchFamily="49" charset="-122"/>
                <a:ea typeface="楷体" panose="02010609060101010101" pitchFamily="49" charset="-122"/>
              </a:rPr>
              <a:t>论文元数据与</a:t>
            </a:r>
            <a:r>
              <a:rPr lang="en-US" altLang="zh-CN" sz="1600" b="1" dirty="0">
                <a:solidFill>
                  <a:srgbClr val="FF0000"/>
                </a:solidFill>
                <a:latin typeface="楷体" panose="02010609060101010101" pitchFamily="49" charset="-122"/>
                <a:ea typeface="楷体" panose="02010609060101010101" pitchFamily="49" charset="-122"/>
              </a:rPr>
              <a:t>2.4</a:t>
            </a:r>
            <a:r>
              <a:rPr lang="zh-CN" altLang="zh-CN" sz="1600" b="1" dirty="0">
                <a:solidFill>
                  <a:srgbClr val="FF0000"/>
                </a:solidFill>
                <a:latin typeface="楷体" panose="02010609060101010101" pitchFamily="49" charset="-122"/>
                <a:ea typeface="楷体" panose="02010609060101010101" pitchFamily="49" charset="-122"/>
              </a:rPr>
              <a:t>亿条</a:t>
            </a:r>
            <a:r>
              <a:rPr lang="zh-CN" altLang="zh-CN" sz="1600" dirty="0">
                <a:latin typeface="楷体" panose="02010609060101010101" pitchFamily="49" charset="-122"/>
                <a:ea typeface="楷体" panose="02010609060101010101" pitchFamily="49" charset="-122"/>
              </a:rPr>
              <a:t>引文数据，旧平台目前共有约</a:t>
            </a:r>
            <a:r>
              <a:rPr lang="en-US" altLang="zh-CN" sz="1600" dirty="0">
                <a:latin typeface="楷体" panose="02010609060101010101" pitchFamily="49" charset="-122"/>
                <a:ea typeface="楷体" panose="02010609060101010101" pitchFamily="49" charset="-122"/>
              </a:rPr>
              <a:t>1.5</a:t>
            </a:r>
            <a:r>
              <a:rPr lang="zh-CN" altLang="zh-CN" sz="1600" dirty="0">
                <a:latin typeface="楷体" panose="02010609060101010101" pitchFamily="49" charset="-122"/>
                <a:ea typeface="楷体" panose="02010609060101010101" pitchFamily="49" charset="-122"/>
              </a:rPr>
              <a:t>亿条论文元数据与</a:t>
            </a:r>
            <a:r>
              <a:rPr lang="en-US" altLang="zh-CN" sz="1600" dirty="0">
                <a:latin typeface="楷体" panose="02010609060101010101" pitchFamily="49" charset="-122"/>
                <a:ea typeface="楷体" panose="02010609060101010101" pitchFamily="49" charset="-122"/>
              </a:rPr>
              <a:t>2.4</a:t>
            </a:r>
            <a:r>
              <a:rPr lang="zh-CN" altLang="zh-CN" sz="1600" dirty="0">
                <a:latin typeface="楷体" panose="02010609060101010101" pitchFamily="49" charset="-122"/>
                <a:ea typeface="楷体" panose="02010609060101010101" pitchFamily="49" charset="-122"/>
              </a:rPr>
              <a:t>亿条引文数据</a:t>
            </a:r>
            <a:endParaRPr lang="en-US" altLang="zh-CN" sz="1600" dirty="0">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n"/>
            </a:pPr>
            <a:endParaRPr lang="zh-CN" altLang="zh-CN" sz="1600" dirty="0">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n"/>
            </a:pPr>
            <a:endParaRPr lang="en-US" altLang="zh-CN" dirty="0">
              <a:solidFill>
                <a:prstClr val="black"/>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pitchFamily="2" charset="2"/>
              <a:buChar char="n"/>
            </a:pPr>
            <a:endParaRPr lang="en-US" altLang="zh-CN" dirty="0">
              <a:solidFill>
                <a:prstClr val="black"/>
              </a:solidFill>
              <a:latin typeface="微软雅黑" panose="020B0503020204020204" pitchFamily="34" charset="-122"/>
              <a:ea typeface="微软雅黑" panose="020B0503020204020204" pitchFamily="34" charset="-122"/>
            </a:endParaRPr>
          </a:p>
          <a:p>
            <a:pPr>
              <a:lnSpc>
                <a:spcPct val="150000"/>
              </a:lnSpc>
            </a:pPr>
            <a:endParaRPr lang="en-US" altLang="en-US" dirty="0">
              <a:solidFill>
                <a:prstClr val="black"/>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4"/>
          <a:stretch>
            <a:fillRect/>
          </a:stretch>
        </p:blipFill>
        <p:spPr>
          <a:xfrm>
            <a:off x="4029444" y="2784014"/>
            <a:ext cx="4798742" cy="2248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50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idx="4294967295"/>
          </p:nvPr>
        </p:nvSpPr>
        <p:spPr>
          <a:xfrm>
            <a:off x="620671" y="343985"/>
            <a:ext cx="7772400" cy="800100"/>
          </a:xfrm>
        </p:spPr>
        <p:txBody>
          <a:bodyPr>
            <a:normAutofit fontScale="90000"/>
          </a:bodyPr>
          <a:lstStyle/>
          <a:p>
            <a:pPr algn="ctr" eaLnBrk="1" hangingPunct="1">
              <a:defRPr/>
            </a:pPr>
            <a:r>
              <a:rPr lang="zh-CN" altLang="en-US" dirty="0" smtClean="0">
                <a:latin typeface="楷体" pitchFamily="49" charset="-122"/>
                <a:ea typeface="楷体" pitchFamily="49" charset="-122"/>
              </a:rPr>
              <a:t>学术研究中论文写作的时间分配</a:t>
            </a:r>
          </a:p>
        </p:txBody>
      </p:sp>
      <p:sp>
        <p:nvSpPr>
          <p:cNvPr id="54275" name="Rectangle 3"/>
          <p:cNvSpPr>
            <a:spLocks noGrp="1" noChangeArrowheads="1"/>
          </p:cNvSpPr>
          <p:nvPr>
            <p:ph type="body" idx="4294967295"/>
          </p:nvPr>
        </p:nvSpPr>
        <p:spPr>
          <a:xfrm>
            <a:off x="304800" y="1144591"/>
            <a:ext cx="8229600" cy="4000500"/>
          </a:xfrm>
        </p:spPr>
        <p:txBody>
          <a:bodyPr>
            <a:normAutofit/>
          </a:bodyPr>
          <a:lstStyle/>
          <a:p>
            <a:pPr eaLnBrk="1" hangingPunct="1"/>
            <a:r>
              <a:rPr lang="zh-CN" altLang="en-US" sz="2400" b="1" dirty="0" smtClean="0">
                <a:latin typeface="楷体_GB2312" pitchFamily="49" charset="-122"/>
                <a:ea typeface="楷体_GB2312" pitchFamily="49" charset="-122"/>
              </a:rPr>
              <a:t>据美国科学基金会统计，一个科研人员花费在查找和消化科技资料上的时间需占全部科研时间的</a:t>
            </a:r>
            <a:r>
              <a:rPr lang="en-US" altLang="zh-CN" sz="2400" b="1" dirty="0" smtClean="0">
                <a:latin typeface="楷体_GB2312" pitchFamily="49" charset="-122"/>
                <a:ea typeface="楷体_GB2312" pitchFamily="49" charset="-122"/>
              </a:rPr>
              <a:t>51%</a:t>
            </a:r>
            <a:r>
              <a:rPr lang="zh-CN" altLang="en-US" sz="2400" b="1" dirty="0" smtClean="0">
                <a:latin typeface="楷体_GB2312" pitchFamily="49" charset="-122"/>
                <a:ea typeface="楷体_GB2312" pitchFamily="49" charset="-122"/>
              </a:rPr>
              <a:t>，计划思考占</a:t>
            </a:r>
            <a:r>
              <a:rPr lang="en-US" altLang="zh-CN" sz="2400" b="1" dirty="0" smtClean="0">
                <a:latin typeface="楷体_GB2312" pitchFamily="49" charset="-122"/>
                <a:ea typeface="楷体_GB2312" pitchFamily="49" charset="-122"/>
              </a:rPr>
              <a:t>8%</a:t>
            </a:r>
            <a:r>
              <a:rPr lang="zh-CN" altLang="en-US" sz="2400" b="1" dirty="0" smtClean="0">
                <a:latin typeface="楷体_GB2312" pitchFamily="49" charset="-122"/>
                <a:ea typeface="楷体_GB2312" pitchFamily="49" charset="-122"/>
              </a:rPr>
              <a:t>，实验研究占</a:t>
            </a:r>
            <a:r>
              <a:rPr lang="en-US" altLang="zh-CN" sz="2400" b="1" dirty="0" smtClean="0">
                <a:latin typeface="楷体_GB2312" pitchFamily="49" charset="-122"/>
                <a:ea typeface="楷体_GB2312" pitchFamily="49" charset="-122"/>
              </a:rPr>
              <a:t>32%</a:t>
            </a:r>
            <a:r>
              <a:rPr lang="zh-CN" altLang="en-US" sz="2400" b="1" dirty="0" smtClean="0">
                <a:latin typeface="楷体_GB2312" pitchFamily="49" charset="-122"/>
                <a:ea typeface="楷体_GB2312" pitchFamily="49" charset="-122"/>
              </a:rPr>
              <a:t>，书面总结占</a:t>
            </a:r>
            <a:r>
              <a:rPr lang="en-US" altLang="zh-CN" sz="2400" b="1" dirty="0" smtClean="0">
                <a:latin typeface="楷体_GB2312" pitchFamily="49" charset="-122"/>
                <a:ea typeface="楷体_GB2312" pitchFamily="49" charset="-122"/>
              </a:rPr>
              <a:t>9%</a:t>
            </a:r>
            <a:r>
              <a:rPr lang="zh-CN" altLang="en-US" sz="2400" b="1" dirty="0" smtClean="0">
                <a:latin typeface="楷体_GB2312" pitchFamily="49" charset="-122"/>
                <a:ea typeface="楷体_GB2312" pitchFamily="49" charset="-122"/>
              </a:rPr>
              <a:t>。由上述统计数字可以看出，科研人员花费在科技出版物上的时间为全部科研时间的</a:t>
            </a:r>
            <a:r>
              <a:rPr lang="en-US" altLang="zh-CN" sz="2400" b="1" dirty="0" smtClean="0">
                <a:latin typeface="楷体_GB2312" pitchFamily="49" charset="-122"/>
                <a:ea typeface="楷体_GB2312" pitchFamily="49" charset="-122"/>
              </a:rPr>
              <a:t>60%</a:t>
            </a:r>
            <a:r>
              <a:rPr lang="zh-CN" altLang="en-US" sz="2400" b="1" dirty="0" smtClean="0">
                <a:latin typeface="楷体_GB2312" pitchFamily="49" charset="-122"/>
                <a:ea typeface="楷体_GB2312" pitchFamily="49" charset="-122"/>
              </a:rPr>
              <a:t>。</a:t>
            </a:r>
            <a:endParaRPr lang="zh-CN" altLang="en-US" sz="2400" dirty="0" smtClean="0"/>
          </a:p>
          <a:p>
            <a:pPr eaLnBrk="1" hangingPunct="1"/>
            <a:r>
              <a:rPr lang="en-US" altLang="zh-CN" sz="1800" dirty="0" smtClean="0">
                <a:solidFill>
                  <a:schemeClr val="accent2"/>
                </a:solidFill>
                <a:latin typeface="Arial" pitchFamily="34" charset="0"/>
              </a:rPr>
              <a:t>——</a:t>
            </a:r>
            <a:r>
              <a:rPr lang="zh-CN" altLang="en-US" sz="1800" b="1" dirty="0" smtClean="0">
                <a:solidFill>
                  <a:srgbClr val="FF9933"/>
                </a:solidFill>
              </a:rPr>
              <a:t>来自美国科学基金会</a:t>
            </a:r>
            <a:r>
              <a:rPr lang="en-US" altLang="zh-CN" sz="1800" b="1" dirty="0" smtClean="0">
                <a:solidFill>
                  <a:srgbClr val="FF9933"/>
                </a:solidFill>
              </a:rPr>
              <a:t>NSF(National Science  Foundation)</a:t>
            </a:r>
          </a:p>
          <a:p>
            <a:pPr eaLnBrk="1" hangingPunct="1"/>
            <a:endParaRPr lang="en-US" altLang="zh-CN" dirty="0" smtClean="0">
              <a:solidFill>
                <a:schemeClr val="tx2"/>
              </a:solidFill>
            </a:endParaRPr>
          </a:p>
          <a:p>
            <a:pPr eaLnBrk="1" hangingPunct="1"/>
            <a:r>
              <a:rPr lang="zh-CN" altLang="en-US" sz="2400" b="1" dirty="0" smtClean="0">
                <a:solidFill>
                  <a:srgbClr val="CC0000"/>
                </a:solidFill>
                <a:ea typeface="华文行楷" pitchFamily="2" charset="-122"/>
              </a:rPr>
              <a:t>如何节省</a:t>
            </a:r>
            <a:r>
              <a:rPr lang="zh-CN" altLang="en-US" sz="2400" b="1" dirty="0" smtClean="0">
                <a:solidFill>
                  <a:srgbClr val="CC0000"/>
                </a:solidFill>
                <a:latin typeface="楷体_GB2312" pitchFamily="49" charset="-122"/>
                <a:ea typeface="华文行楷" pitchFamily="2" charset="-122"/>
              </a:rPr>
              <a:t>在</a:t>
            </a:r>
            <a:r>
              <a:rPr lang="zh-CN" altLang="en-US" sz="2400" b="1" dirty="0" smtClean="0">
                <a:solidFill>
                  <a:srgbClr val="CC0000"/>
                </a:solidFill>
                <a:ea typeface="华文行楷" pitchFamily="2" charset="-122"/>
              </a:rPr>
              <a:t>学术研究中</a:t>
            </a:r>
            <a:r>
              <a:rPr lang="zh-CN" altLang="en-US" sz="2400" b="1" dirty="0" smtClean="0">
                <a:solidFill>
                  <a:srgbClr val="CC0000"/>
                </a:solidFill>
                <a:latin typeface="楷体_GB2312" pitchFamily="49" charset="-122"/>
                <a:ea typeface="华文行楷" pitchFamily="2" charset="-122"/>
              </a:rPr>
              <a:t>花费在查找和消化资料上</a:t>
            </a:r>
            <a:r>
              <a:rPr lang="zh-CN" altLang="en-US" sz="2400" b="1" dirty="0" smtClean="0">
                <a:solidFill>
                  <a:srgbClr val="CC0000"/>
                </a:solidFill>
                <a:ea typeface="华文行楷" pitchFamily="2" charset="-122"/>
              </a:rPr>
              <a:t>的时间，是</a:t>
            </a:r>
            <a:r>
              <a:rPr lang="zh-CN" altLang="en-US" sz="2400" b="1" dirty="0" smtClean="0">
                <a:solidFill>
                  <a:srgbClr val="CC0000"/>
                </a:solidFill>
                <a:latin typeface="楷体_GB2312" pitchFamily="49" charset="-122"/>
                <a:ea typeface="华文行楷" pitchFamily="2" charset="-122"/>
              </a:rPr>
              <a:t>科研</a:t>
            </a:r>
            <a:r>
              <a:rPr lang="zh-CN" altLang="en-US" sz="2400" b="1" dirty="0" smtClean="0">
                <a:solidFill>
                  <a:srgbClr val="CC0000"/>
                </a:solidFill>
                <a:ea typeface="华文行楷" pitchFamily="2" charset="-122"/>
              </a:rPr>
              <a:t>工作者的首要任务。</a:t>
            </a:r>
          </a:p>
        </p:txBody>
      </p:sp>
    </p:spTree>
    <p:extLst>
      <p:ext uri="{BB962C8B-B14F-4D97-AF65-F5344CB8AC3E}">
        <p14:creationId xmlns:p14="http://schemas.microsoft.com/office/powerpoint/2010/main" val="1249415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381000" y="410165"/>
            <a:ext cx="8229600" cy="571500"/>
          </a:xfrm>
        </p:spPr>
        <p:txBody>
          <a:bodyPr/>
          <a:lstStyle/>
          <a:p>
            <a:pPr algn="ctr" eaLnBrk="1" hangingPunct="1">
              <a:defRPr/>
            </a:pPr>
            <a:r>
              <a:rPr lang="zh-CN" altLang="en-US" sz="2800" dirty="0" smtClean="0">
                <a:solidFill>
                  <a:srgbClr val="FF5050"/>
                </a:solidFill>
              </a:rPr>
              <a:t>万方在</a:t>
            </a:r>
            <a:r>
              <a:rPr lang="zh-CN" altLang="en-US" sz="2800" b="1" dirty="0" smtClean="0">
                <a:solidFill>
                  <a:srgbClr val="FF5050"/>
                </a:solidFill>
                <a:latin typeface="宋体" pitchFamily="2" charset="-122"/>
              </a:rPr>
              <a:t>国际大学生数学建模竞赛</a:t>
            </a:r>
            <a:r>
              <a:rPr lang="zh-CN" altLang="en-US" sz="2800" dirty="0" smtClean="0">
                <a:solidFill>
                  <a:srgbClr val="FF5050"/>
                </a:solidFill>
                <a:latin typeface="宋体" pitchFamily="2" charset="-122"/>
              </a:rPr>
              <a:t>的作用</a:t>
            </a:r>
          </a:p>
        </p:txBody>
      </p:sp>
      <p:sp>
        <p:nvSpPr>
          <p:cNvPr id="69635" name="Rectangle 3"/>
          <p:cNvSpPr>
            <a:spLocks noGrp="1" noChangeArrowheads="1"/>
          </p:cNvSpPr>
          <p:nvPr>
            <p:ph type="body" idx="1"/>
          </p:nvPr>
        </p:nvSpPr>
        <p:spPr>
          <a:xfrm>
            <a:off x="457200" y="971550"/>
            <a:ext cx="8001000" cy="3886200"/>
          </a:xfrm>
        </p:spPr>
        <p:txBody>
          <a:bodyPr>
            <a:normAutofit fontScale="92500" lnSpcReduction="10000"/>
          </a:bodyPr>
          <a:lstStyle/>
          <a:p>
            <a:pPr eaLnBrk="1" hangingPunct="1">
              <a:lnSpc>
                <a:spcPct val="105000"/>
              </a:lnSpc>
            </a:pPr>
            <a:r>
              <a:rPr lang="zh-CN" altLang="en-US" sz="2400" dirty="0" smtClean="0">
                <a:latin typeface="楷体" pitchFamily="49" charset="-122"/>
                <a:ea typeface="楷体" pitchFamily="49" charset="-122"/>
              </a:rPr>
              <a:t>搞数学建模竞赛是不是需要学习很多知识啊？比如图论、概率论、神经网络、组合数学、小波分析、泛函分析、最优化</a:t>
            </a:r>
            <a:r>
              <a:rPr lang="en-US" altLang="zh-CN" sz="2400" i="1" dirty="0" smtClean="0">
                <a:latin typeface="楷体" pitchFamily="49" charset="-122"/>
                <a:ea typeface="楷体" pitchFamily="49" charset="-122"/>
              </a:rPr>
              <a:t>……</a:t>
            </a:r>
            <a:r>
              <a:rPr lang="zh-CN" altLang="en-US" sz="2400" dirty="0" smtClean="0">
                <a:latin typeface="楷体" pitchFamily="49" charset="-122"/>
                <a:ea typeface="楷体" pitchFamily="49" charset="-122"/>
              </a:rPr>
              <a:t>，没有那么多时间去学这么多课程，还不如把时间拿来去看懂别人的论文呢。</a:t>
            </a:r>
            <a:endParaRPr lang="zh-CN" altLang="en-US" sz="2400" dirty="0" smtClean="0">
              <a:latin typeface="楷体" pitchFamily="49" charset="-122"/>
              <a:ea typeface="楷体" pitchFamily="49" charset="-122"/>
              <a:cs typeface="Times New Roman" pitchFamily="18" charset="0"/>
            </a:endParaRPr>
          </a:p>
          <a:p>
            <a:pPr eaLnBrk="1" hangingPunct="1">
              <a:lnSpc>
                <a:spcPct val="105000"/>
              </a:lnSpc>
            </a:pPr>
            <a:r>
              <a:rPr lang="zh-CN" altLang="en-US" sz="2400" dirty="0" smtClean="0">
                <a:latin typeface="楷体" pitchFamily="49" charset="-122"/>
                <a:ea typeface="楷体" pitchFamily="49" charset="-122"/>
              </a:rPr>
              <a:t>很多优秀的论文，其高明之处并不是用了多少数学知识，而是思维比较全面，切合实际，能解决问题或是有所创新。有时候，在论文中可能碰见一些没有学过的知识，怎么办？现学现用，在优秀论文中用过的数学知识就是最有可能在数学建模竞赛中用到的 。</a:t>
            </a:r>
          </a:p>
          <a:p>
            <a:pPr eaLnBrk="1" hangingPunct="1">
              <a:lnSpc>
                <a:spcPct val="105000"/>
              </a:lnSpc>
            </a:pPr>
            <a:r>
              <a:rPr lang="zh-CN" altLang="en-US" sz="2400" b="1" dirty="0" smtClean="0">
                <a:solidFill>
                  <a:srgbClr val="CC0000"/>
                </a:solidFill>
                <a:latin typeface="楷体" pitchFamily="49" charset="-122"/>
                <a:ea typeface="楷体" pitchFamily="49" charset="-122"/>
              </a:rPr>
              <a:t>利用万方检索到有关数学建模的论文，学习用论文写作。用文献管理工具组织参考文献与写作论文。</a:t>
            </a:r>
          </a:p>
        </p:txBody>
      </p:sp>
    </p:spTree>
    <p:extLst>
      <p:ext uri="{BB962C8B-B14F-4D97-AF65-F5344CB8AC3E}">
        <p14:creationId xmlns:p14="http://schemas.microsoft.com/office/powerpoint/2010/main" val="360039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idx="4294967295"/>
          </p:nvPr>
        </p:nvSpPr>
        <p:spPr>
          <a:xfrm>
            <a:off x="381000" y="742950"/>
            <a:ext cx="8229600" cy="571500"/>
          </a:xfrm>
        </p:spPr>
        <p:txBody>
          <a:bodyPr>
            <a:normAutofit fontScale="90000"/>
          </a:bodyPr>
          <a:lstStyle/>
          <a:p>
            <a:pPr eaLnBrk="1" hangingPunct="1">
              <a:defRPr/>
            </a:pPr>
            <a:r>
              <a:rPr lang="zh-CN" altLang="en-US" b="1" dirty="0" smtClean="0">
                <a:solidFill>
                  <a:srgbClr val="FF6600"/>
                </a:solidFill>
              </a:rPr>
              <a:t>一篇优秀的学术论文的发表过程</a:t>
            </a:r>
          </a:p>
        </p:txBody>
      </p:sp>
      <p:sp>
        <p:nvSpPr>
          <p:cNvPr id="29699" name="Rectangle 3"/>
          <p:cNvSpPr>
            <a:spLocks noGrp="1" noChangeArrowheads="1"/>
          </p:cNvSpPr>
          <p:nvPr>
            <p:ph type="body" idx="4294967295"/>
          </p:nvPr>
        </p:nvSpPr>
        <p:spPr/>
        <p:txBody>
          <a:bodyPr/>
          <a:lstStyle/>
          <a:p>
            <a:pPr eaLnBrk="1" hangingPunct="1"/>
            <a:endParaRPr lang="en-US" altLang="zh-CN" dirty="0" smtClean="0"/>
          </a:p>
          <a:p>
            <a:pPr eaLnBrk="1" hangingPunct="1"/>
            <a:endParaRPr lang="en-US" altLang="zh-CN" dirty="0" smtClean="0"/>
          </a:p>
          <a:p>
            <a:pPr eaLnBrk="1" hangingPunct="1"/>
            <a:endParaRPr lang="en-US" altLang="zh-CN" dirty="0" smtClean="0"/>
          </a:p>
          <a:p>
            <a:pPr eaLnBrk="1" hangingPunct="1"/>
            <a:endParaRPr lang="en-US" altLang="zh-CN" dirty="0" smtClean="0"/>
          </a:p>
        </p:txBody>
      </p:sp>
      <p:sp>
        <p:nvSpPr>
          <p:cNvPr id="1993732" name="Text Box 4"/>
          <p:cNvSpPr txBox="1">
            <a:spLocks noChangeArrowheads="1"/>
          </p:cNvSpPr>
          <p:nvPr/>
        </p:nvSpPr>
        <p:spPr bwMode="auto">
          <a:xfrm>
            <a:off x="998018" y="1543050"/>
            <a:ext cx="7391400" cy="646331"/>
          </a:xfrm>
          <a:prstGeom prst="rect">
            <a:avLst/>
          </a:prstGeom>
          <a:noFill/>
          <a:ln w="9525">
            <a:noFill/>
            <a:miter lim="800000"/>
            <a:headEnd/>
            <a:tailEnd/>
          </a:ln>
          <a:effectLst>
            <a:outerShdw dist="17961" dir="2700000" algn="ctr" rotWithShape="0">
              <a:srgbClr val="808080">
                <a:alpha val="50000"/>
              </a:srgbClr>
            </a:outerShdw>
          </a:effectLst>
        </p:spPr>
        <p:txBody>
          <a:bodyPr>
            <a:spAutoFit/>
          </a:bodyPr>
          <a:lstStyle/>
          <a:p>
            <a:pPr algn="l">
              <a:spcBef>
                <a:spcPct val="50000"/>
              </a:spcBef>
              <a:defRPr/>
            </a:pPr>
            <a:r>
              <a:rPr lang="en-US" altLang="zh-CN" dirty="0">
                <a:solidFill>
                  <a:schemeClr val="accent1"/>
                </a:solidFill>
                <a:latin typeface="Arial" pitchFamily="34" charset="0"/>
              </a:rPr>
              <a:t>“</a:t>
            </a:r>
            <a:r>
              <a:rPr lang="zh-CN" altLang="en-US" dirty="0">
                <a:solidFill>
                  <a:schemeClr val="accent1"/>
                </a:solidFill>
                <a:latin typeface="Arial" pitchFamily="34" charset="0"/>
              </a:rPr>
              <a:t>科学研究的过程同时也是科学信息积累与交流的过程” </a:t>
            </a:r>
            <a:br>
              <a:rPr lang="zh-CN" altLang="en-US" dirty="0">
                <a:solidFill>
                  <a:schemeClr val="accent1"/>
                </a:solidFill>
                <a:latin typeface="Arial" pitchFamily="34" charset="0"/>
              </a:rPr>
            </a:br>
            <a:endParaRPr lang="zh-CN" altLang="en-US" dirty="0">
              <a:solidFill>
                <a:schemeClr val="accent1"/>
              </a:solidFill>
              <a:latin typeface="Arial" pitchFamily="34" charset="0"/>
            </a:endParaRPr>
          </a:p>
        </p:txBody>
      </p:sp>
      <p:sp>
        <p:nvSpPr>
          <p:cNvPr id="1993733" name="Text Box 5"/>
          <p:cNvSpPr txBox="1">
            <a:spLocks noChangeArrowheads="1"/>
          </p:cNvSpPr>
          <p:nvPr/>
        </p:nvSpPr>
        <p:spPr bwMode="auto">
          <a:xfrm>
            <a:off x="998018" y="2965341"/>
            <a:ext cx="6934200" cy="1815882"/>
          </a:xfrm>
          <a:prstGeom prst="rect">
            <a:avLst/>
          </a:prstGeom>
          <a:noFill/>
          <a:ln w="9525">
            <a:noFill/>
            <a:miter lim="800000"/>
            <a:headEnd/>
            <a:tailEnd/>
          </a:ln>
          <a:effectLst>
            <a:outerShdw dist="17961" dir="2700000" algn="ctr" rotWithShape="0">
              <a:srgbClr val="808080">
                <a:alpha val="50000"/>
              </a:srgbClr>
            </a:outerShdw>
          </a:effectLst>
        </p:spPr>
        <p:txBody>
          <a:bodyPr>
            <a:spAutoFit/>
          </a:bodyPr>
          <a:lstStyle/>
          <a:p>
            <a:pPr algn="l">
              <a:spcBef>
                <a:spcPct val="50000"/>
              </a:spcBef>
              <a:defRPr/>
            </a:pPr>
            <a:r>
              <a:rPr lang="zh-CN" altLang="en-US" sz="2800" dirty="0">
                <a:solidFill>
                  <a:srgbClr val="0066FF"/>
                </a:solidFill>
                <a:latin typeface="楷体_GB2312" pitchFamily="49" charset="-122"/>
                <a:ea typeface="楷体_GB2312" pitchFamily="49" charset="-122"/>
              </a:rPr>
              <a:t>知识是积累性的，人类历史上每一次突破性的重大发现在很大程度上都是前人研究成果的继续延伸。</a:t>
            </a:r>
            <a:r>
              <a:rPr lang="zh-CN" altLang="en-US" sz="2800" dirty="0">
                <a:latin typeface="Times New Roman" pitchFamily="18" charset="0"/>
                <a:cs typeface="Times New Roman" pitchFamily="18" charset="0"/>
              </a:rPr>
              <a:t> </a:t>
            </a:r>
            <a:r>
              <a:rPr lang="en-US" altLang="zh-CN" sz="2800" i="1" dirty="0">
                <a:latin typeface="Times New Roman" pitchFamily="18" charset="0"/>
              </a:rPr>
              <a:t>——</a:t>
            </a:r>
            <a:r>
              <a:rPr lang="zh-CN" altLang="en-US" sz="2800" i="1" dirty="0">
                <a:latin typeface="Times New Roman" pitchFamily="18" charset="0"/>
              </a:rPr>
              <a:t>引自</a:t>
            </a:r>
            <a:r>
              <a:rPr lang="en-US" altLang="zh-CN" sz="2800" i="1" dirty="0">
                <a:latin typeface="Times New Roman" pitchFamily="18" charset="0"/>
                <a:cs typeface="Times New Roman" pitchFamily="18" charset="0"/>
              </a:rPr>
              <a:t>Yale Bulletin and Calendar 2000</a:t>
            </a:r>
            <a:r>
              <a:rPr lang="zh-CN" altLang="en-US" sz="2800" i="1" dirty="0">
                <a:latin typeface="Times New Roman" pitchFamily="18" charset="0"/>
              </a:rPr>
              <a:t>年</a:t>
            </a:r>
            <a:r>
              <a:rPr lang="en-US" altLang="zh-CN" sz="2800" i="1" dirty="0">
                <a:latin typeface="Times New Roman" pitchFamily="18" charset="0"/>
                <a:cs typeface="Times New Roman" pitchFamily="18" charset="0"/>
              </a:rPr>
              <a:t>29 (34)</a:t>
            </a:r>
            <a:r>
              <a:rPr lang="zh-CN" altLang="en-US" sz="2800" i="1" dirty="0">
                <a:latin typeface="Times New Roman" pitchFamily="18" charset="0"/>
              </a:rPr>
              <a:t>卷</a:t>
            </a:r>
            <a:r>
              <a:rPr lang="zh-CN" altLang="en-US" sz="2800" dirty="0"/>
              <a:t> </a:t>
            </a:r>
          </a:p>
        </p:txBody>
      </p:sp>
      <p:pic>
        <p:nvPicPr>
          <p:cNvPr id="29702" name="Picture 6"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43050"/>
            <a:ext cx="1028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584952" y="56645"/>
            <a:ext cx="466794" cy="261610"/>
          </a:xfrm>
          <a:prstGeom prst="rect">
            <a:avLst/>
          </a:prstGeom>
        </p:spPr>
        <p:txBody>
          <a:bodyPr wrap="none">
            <a:spAutoFit/>
          </a:bodyPr>
          <a:lstStyle/>
          <a:p>
            <a:r>
              <a:rPr lang="zh-CN" altLang="en-US" sz="1100" dirty="0" smtClean="0">
                <a:solidFill>
                  <a:schemeClr val="bg1"/>
                </a:solidFill>
              </a:rPr>
              <a:t>引言</a:t>
            </a:r>
            <a:endParaRPr lang="zh-CN" altLang="en-US" sz="1100" dirty="0">
              <a:solidFill>
                <a:schemeClr val="bg1"/>
              </a:solidFill>
            </a:endParaRPr>
          </a:p>
        </p:txBody>
      </p:sp>
    </p:spTree>
    <p:extLst>
      <p:ext uri="{BB962C8B-B14F-4D97-AF65-F5344CB8AC3E}">
        <p14:creationId xmlns:p14="http://schemas.microsoft.com/office/powerpoint/2010/main" val="177863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话气泡: 矩形 11">
            <a:extLst>
              <a:ext uri="{FF2B5EF4-FFF2-40B4-BE49-F238E27FC236}">
                <a16:creationId xmlns:a16="http://schemas.microsoft.com/office/drawing/2014/main" xmlns="" id="{EACCD42D-7DA7-4881-89B2-A5A4B18D59E6}"/>
              </a:ext>
            </a:extLst>
          </p:cNvPr>
          <p:cNvSpPr/>
          <p:nvPr/>
        </p:nvSpPr>
        <p:spPr>
          <a:xfrm>
            <a:off x="509957" y="2307349"/>
            <a:ext cx="1165091" cy="1688092"/>
          </a:xfrm>
          <a:prstGeom prst="wedgeRectCallout">
            <a:avLst>
              <a:gd name="adj1" fmla="val 66917"/>
              <a:gd name="adj2" fmla="val -24343"/>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丰富、有效的资源聚类体系</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203" y="0"/>
            <a:ext cx="4843370" cy="515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对话气泡: 矩形 25">
            <a:extLst>
              <a:ext uri="{FF2B5EF4-FFF2-40B4-BE49-F238E27FC236}">
                <a16:creationId xmlns:a16="http://schemas.microsoft.com/office/drawing/2014/main" xmlns="" id="{450A97EA-88DE-4D46-B197-C839C699E088}"/>
              </a:ext>
            </a:extLst>
          </p:cNvPr>
          <p:cNvSpPr/>
          <p:nvPr/>
        </p:nvSpPr>
        <p:spPr>
          <a:xfrm>
            <a:off x="6907499" y="783442"/>
            <a:ext cx="1639317" cy="1436138"/>
          </a:xfrm>
          <a:prstGeom prst="wedgeRectCallout">
            <a:avLst>
              <a:gd name="adj1" fmla="val -70849"/>
              <a:gd name="adj2" fmla="val -22409"/>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检索词相关知识点的智能扩展，是读者知识发现的意外之旅，是其知识拓展的好帮手！</a:t>
            </a:r>
          </a:p>
        </p:txBody>
      </p:sp>
      <p:sp>
        <p:nvSpPr>
          <p:cNvPr id="9" name="对话气泡: 矩形 36">
            <a:extLst>
              <a:ext uri="{FF2B5EF4-FFF2-40B4-BE49-F238E27FC236}">
                <a16:creationId xmlns:a16="http://schemas.microsoft.com/office/drawing/2014/main" xmlns="" id="{4A7CA8FE-421D-4940-B5DD-D638F769839E}"/>
              </a:ext>
            </a:extLst>
          </p:cNvPr>
          <p:cNvSpPr/>
          <p:nvPr/>
        </p:nvSpPr>
        <p:spPr>
          <a:xfrm>
            <a:off x="6907498" y="2315695"/>
            <a:ext cx="1639317" cy="993947"/>
          </a:xfrm>
          <a:prstGeom prst="wedgeRectCallout">
            <a:avLst>
              <a:gd name="adj1" fmla="val -66265"/>
              <a:gd name="adj2" fmla="val -411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研究趋势可视化展示</a:t>
            </a:r>
          </a:p>
        </p:txBody>
      </p:sp>
      <p:sp>
        <p:nvSpPr>
          <p:cNvPr id="10" name="对话气泡: 矩形 36">
            <a:extLst>
              <a:ext uri="{FF2B5EF4-FFF2-40B4-BE49-F238E27FC236}">
                <a16:creationId xmlns:a16="http://schemas.microsoft.com/office/drawing/2014/main" xmlns="" id="{4A7CA8FE-421D-4940-B5DD-D638F769839E}"/>
              </a:ext>
            </a:extLst>
          </p:cNvPr>
          <p:cNvSpPr/>
          <p:nvPr/>
        </p:nvSpPr>
        <p:spPr>
          <a:xfrm>
            <a:off x="6907499" y="3374403"/>
            <a:ext cx="1639317" cy="1213781"/>
          </a:xfrm>
          <a:prstGeom prst="wedgeRectCallout">
            <a:avLst>
              <a:gd name="adj1" fmla="val -66265"/>
              <a:gd name="adj2" fmla="val -411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solidFill>
                  <a:prstClr val="black"/>
                </a:solidFill>
                <a:latin typeface="楷体" panose="02010609060101010101" pitchFamily="49" charset="-122"/>
                <a:ea typeface="楷体" panose="02010609060101010101" pitchFamily="49" charset="-122"/>
              </a:rPr>
              <a:t>领域相关热点的可视化揭示</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612" y="1198321"/>
            <a:ext cx="766080" cy="395809"/>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圆角矩形标注 12"/>
          <p:cNvSpPr/>
          <p:nvPr/>
        </p:nvSpPr>
        <p:spPr>
          <a:xfrm>
            <a:off x="1584032" y="1400099"/>
            <a:ext cx="1240088" cy="481648"/>
          </a:xfrm>
          <a:prstGeom prst="wedgeRoundRectCallout">
            <a:avLst>
              <a:gd name="adj1" fmla="val 77661"/>
              <a:gd name="adj2" fmla="val -2739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t>高质量文献</a:t>
            </a:r>
            <a:endParaRPr lang="zh-CN" altLang="en-US" sz="1400" dirty="0"/>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865" y="1442997"/>
            <a:ext cx="1158711" cy="77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6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8196"/>
                                        </p:tgtEl>
                                        <p:attrNameLst>
                                          <p:attrName>style.visibility</p:attrName>
                                        </p:attrNameLst>
                                      </p:cBhvr>
                                      <p:to>
                                        <p:strVal val="visible"/>
                                      </p:to>
                                    </p:set>
                                    <p:animEffect transition="in" filter="wipe(up)">
                                      <p:cBhvr>
                                        <p:cTn id="35" dur="500"/>
                                        <p:tgtEl>
                                          <p:spTgt spid="819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819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8197"/>
                                        </p:tgtEl>
                                        <p:attrNameLst>
                                          <p:attrName>style.visibility</p:attrName>
                                        </p:attrNameLst>
                                      </p:cBhvr>
                                      <p:to>
                                        <p:strVal val="visible"/>
                                      </p:to>
                                    </p:set>
                                    <p:animEffect transition="in" filter="wipe(left)">
                                      <p:cBhvr>
                                        <p:cTn id="51"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882" name="Rectangle 2"/>
          <p:cNvSpPr>
            <a:spLocks noGrp="1" noChangeArrowheads="1"/>
          </p:cNvSpPr>
          <p:nvPr>
            <p:ph type="title"/>
          </p:nvPr>
        </p:nvSpPr>
        <p:spPr>
          <a:xfrm>
            <a:off x="457200" y="629705"/>
            <a:ext cx="8229600" cy="571500"/>
          </a:xfrm>
        </p:spPr>
        <p:txBody>
          <a:bodyPr>
            <a:normAutofit fontScale="90000"/>
          </a:bodyPr>
          <a:lstStyle/>
          <a:p>
            <a:pPr eaLnBrk="1" hangingPunct="1">
              <a:defRPr/>
            </a:pPr>
            <a:r>
              <a:rPr lang="zh-CN" altLang="en-US" b="1" dirty="0" smtClean="0"/>
              <a:t>引文索引 ：引文信息与引文检索</a:t>
            </a:r>
          </a:p>
        </p:txBody>
      </p:sp>
      <p:sp>
        <p:nvSpPr>
          <p:cNvPr id="60419" name="Rectangle 3"/>
          <p:cNvSpPr>
            <a:spLocks noGrp="1" noChangeArrowheads="1"/>
          </p:cNvSpPr>
          <p:nvPr>
            <p:ph type="body" idx="1"/>
          </p:nvPr>
        </p:nvSpPr>
        <p:spPr>
          <a:xfrm>
            <a:off x="457200" y="1442912"/>
            <a:ext cx="8229600" cy="3394472"/>
          </a:xfrm>
        </p:spPr>
        <p:txBody>
          <a:bodyPr/>
          <a:lstStyle/>
          <a:p>
            <a:pPr eaLnBrk="1" hangingPunct="1"/>
            <a:r>
              <a:rPr lang="zh-CN" altLang="en-US" sz="2400" dirty="0" smtClean="0">
                <a:latin typeface="楷体" pitchFamily="49" charset="-122"/>
                <a:ea typeface="楷体" pitchFamily="49" charset="-122"/>
              </a:rPr>
              <a:t>万方数据库收录了论文中所引用的参考文献。通过独特的引文检索，您可以用一篇文章、一个专利号、一篇会议文献或者一本书的名字作为检索词，检索这些文献的被引用情况，了解引用这些文献的论文所做的研究工作：您可以轻松的回溯某一研究文献的起源与历史，或者追踪其最新的进展，即可以越查越旧，也可以越查越新，越查越深入 。</a:t>
            </a:r>
          </a:p>
        </p:txBody>
      </p:sp>
    </p:spTree>
    <p:extLst>
      <p:ext uri="{BB962C8B-B14F-4D97-AF65-F5344CB8AC3E}">
        <p14:creationId xmlns:p14="http://schemas.microsoft.com/office/powerpoint/2010/main" val="358788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94245" y="0"/>
            <a:ext cx="5294378" cy="7866737"/>
            <a:chOff x="1794245" y="0"/>
            <a:chExt cx="5294378" cy="7866737"/>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245" y="0"/>
              <a:ext cx="5294378" cy="357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349" y="3563439"/>
              <a:ext cx="5211271" cy="430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0647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017 -0.13232 L -0.00017 -0.57094 " pathEditMode="relative" rAng="0" ptsTypes="AA">
                                      <p:cBhvr>
                                        <p:cTn id="6" dur="2000" fill="hold"/>
                                        <p:tgtEl>
                                          <p:spTgt spid="2"/>
                                        </p:tgtEl>
                                        <p:attrNameLst>
                                          <p:attrName>ppt_x</p:attrName>
                                          <p:attrName>ppt_y</p:attrName>
                                        </p:attrNameLst>
                                      </p:cBhvr>
                                      <p:rCtr x="0" y="-219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7778" name="Picture 2"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7145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779" name="Text Box 3"/>
          <p:cNvSpPr txBox="1">
            <a:spLocks noChangeArrowheads="1"/>
          </p:cNvSpPr>
          <p:nvPr/>
        </p:nvSpPr>
        <p:spPr bwMode="auto">
          <a:xfrm>
            <a:off x="7399338" y="4572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2004</a:t>
            </a:r>
          </a:p>
        </p:txBody>
      </p:sp>
      <p:sp>
        <p:nvSpPr>
          <p:cNvPr id="1867780" name="Line 4"/>
          <p:cNvSpPr>
            <a:spLocks noChangeShapeType="1"/>
          </p:cNvSpPr>
          <p:nvPr/>
        </p:nvSpPr>
        <p:spPr bwMode="auto">
          <a:xfrm flipV="1">
            <a:off x="4419600" y="1085850"/>
            <a:ext cx="2209800" cy="742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867781" name="Picture 5"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407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67782" name="Picture 6"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835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67783" name="Picture 7"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68580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67784" name="Picture 8"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9464" y="354330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67785" name="Picture 9"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864" y="32575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67786" name="Picture 10"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836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787" name="Line 11"/>
          <p:cNvSpPr>
            <a:spLocks noChangeShapeType="1"/>
          </p:cNvSpPr>
          <p:nvPr/>
        </p:nvSpPr>
        <p:spPr bwMode="auto">
          <a:xfrm flipH="1">
            <a:off x="2209800" y="1600200"/>
            <a:ext cx="1905000" cy="742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67788" name="Text Box 12"/>
          <p:cNvSpPr txBox="1">
            <a:spLocks noChangeArrowheads="1"/>
          </p:cNvSpPr>
          <p:nvPr/>
        </p:nvSpPr>
        <p:spPr bwMode="auto">
          <a:xfrm>
            <a:off x="2667000" y="1769269"/>
            <a:ext cx="914400" cy="437043"/>
          </a:xfrm>
          <a:prstGeom prst="rect">
            <a:avLst/>
          </a:prstGeom>
          <a:solidFill>
            <a:srgbClr val="C0C0C0"/>
          </a:solidFill>
          <a:ln w="28575">
            <a:solidFill>
              <a:srgbClr val="008000"/>
            </a:solidFill>
            <a:miter lim="800000"/>
            <a:headEnd/>
            <a:tailEnd/>
          </a:ln>
        </p:spPr>
        <p:txBody>
          <a:bodyPr lIns="0" r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80000"/>
              </a:lnSpc>
              <a:spcBef>
                <a:spcPct val="50000"/>
              </a:spcBef>
            </a:pPr>
            <a:r>
              <a:rPr lang="en-US" altLang="zh-CN" sz="1400" i="1">
                <a:solidFill>
                  <a:srgbClr val="006600"/>
                </a:solidFill>
                <a:latin typeface="Times New Roman" pitchFamily="18" charset="0"/>
              </a:rPr>
              <a:t>Cited References</a:t>
            </a:r>
          </a:p>
        </p:txBody>
      </p:sp>
      <p:sp>
        <p:nvSpPr>
          <p:cNvPr id="1867789" name="Text Box 13"/>
          <p:cNvSpPr txBox="1">
            <a:spLocks noChangeArrowheads="1"/>
          </p:cNvSpPr>
          <p:nvPr/>
        </p:nvSpPr>
        <p:spPr bwMode="auto">
          <a:xfrm>
            <a:off x="381000" y="2869407"/>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1993</a:t>
            </a:r>
          </a:p>
        </p:txBody>
      </p:sp>
      <p:sp>
        <p:nvSpPr>
          <p:cNvPr id="1867790" name="Text Box 14"/>
          <p:cNvSpPr txBox="1">
            <a:spLocks noChangeArrowheads="1"/>
          </p:cNvSpPr>
          <p:nvPr/>
        </p:nvSpPr>
        <p:spPr bwMode="auto">
          <a:xfrm>
            <a:off x="1676400" y="29491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1991</a:t>
            </a:r>
          </a:p>
        </p:txBody>
      </p:sp>
      <p:sp>
        <p:nvSpPr>
          <p:cNvPr id="1867791" name="Text Box 15"/>
          <p:cNvSpPr txBox="1">
            <a:spLocks noChangeArrowheads="1"/>
          </p:cNvSpPr>
          <p:nvPr/>
        </p:nvSpPr>
        <p:spPr bwMode="auto">
          <a:xfrm>
            <a:off x="1143000" y="2389585"/>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1995</a:t>
            </a:r>
          </a:p>
        </p:txBody>
      </p:sp>
      <p:pic>
        <p:nvPicPr>
          <p:cNvPr id="1867792" name="Picture 16"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4" y="31432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793" name="Text Box 17"/>
          <p:cNvSpPr txBox="1">
            <a:spLocks noChangeArrowheads="1"/>
          </p:cNvSpPr>
          <p:nvPr/>
        </p:nvSpPr>
        <p:spPr bwMode="auto">
          <a:xfrm>
            <a:off x="1058863" y="36921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1980</a:t>
            </a:r>
          </a:p>
        </p:txBody>
      </p:sp>
      <p:pic>
        <p:nvPicPr>
          <p:cNvPr id="1867794" name="Picture 18" descr="WoSfull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8738" y="742950"/>
            <a:ext cx="1465262" cy="12573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67795" name="Text Box 19"/>
          <p:cNvSpPr txBox="1">
            <a:spLocks noChangeArrowheads="1"/>
          </p:cNvSpPr>
          <p:nvPr/>
        </p:nvSpPr>
        <p:spPr bwMode="auto">
          <a:xfrm>
            <a:off x="6858000" y="12573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2003</a:t>
            </a:r>
          </a:p>
        </p:txBody>
      </p:sp>
      <p:sp>
        <p:nvSpPr>
          <p:cNvPr id="1867796" name="Text Box 20"/>
          <p:cNvSpPr txBox="1">
            <a:spLocks noChangeArrowheads="1"/>
          </p:cNvSpPr>
          <p:nvPr/>
        </p:nvSpPr>
        <p:spPr bwMode="auto">
          <a:xfrm>
            <a:off x="5562600" y="1200151"/>
            <a:ext cx="609600" cy="437043"/>
          </a:xfrm>
          <a:prstGeom prst="rect">
            <a:avLst/>
          </a:prstGeom>
          <a:solidFill>
            <a:srgbClr val="C0C0C0"/>
          </a:solidFill>
          <a:ln w="28575">
            <a:solidFill>
              <a:srgbClr val="008000"/>
            </a:solidFill>
            <a:miter lim="800000"/>
            <a:headEnd/>
            <a:tailEnd/>
          </a:ln>
        </p:spPr>
        <p:txBody>
          <a:bodyPr lIns="0" r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80000"/>
              </a:lnSpc>
              <a:spcBef>
                <a:spcPct val="50000"/>
              </a:spcBef>
            </a:pPr>
            <a:r>
              <a:rPr lang="en-US" altLang="zh-CN" sz="1400" i="1">
                <a:solidFill>
                  <a:srgbClr val="006600"/>
                </a:solidFill>
                <a:latin typeface="Times New Roman" pitchFamily="18" charset="0"/>
              </a:rPr>
              <a:t>Times Cited</a:t>
            </a:r>
          </a:p>
        </p:txBody>
      </p:sp>
      <p:sp>
        <p:nvSpPr>
          <p:cNvPr id="1867797" name="Line 21"/>
          <p:cNvSpPr>
            <a:spLocks noChangeShapeType="1"/>
          </p:cNvSpPr>
          <p:nvPr/>
        </p:nvSpPr>
        <p:spPr bwMode="auto">
          <a:xfrm flipH="1" flipV="1">
            <a:off x="4953000" y="2000250"/>
            <a:ext cx="1447800" cy="142875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67798" name="Text Box 22"/>
          <p:cNvSpPr txBox="1">
            <a:spLocks noChangeArrowheads="1"/>
          </p:cNvSpPr>
          <p:nvPr/>
        </p:nvSpPr>
        <p:spPr bwMode="auto">
          <a:xfrm>
            <a:off x="5257800" y="2457450"/>
            <a:ext cx="762000" cy="523220"/>
          </a:xfrm>
          <a:prstGeom prst="rect">
            <a:avLst/>
          </a:prstGeom>
          <a:solidFill>
            <a:srgbClr val="C0C0C0"/>
          </a:solidFill>
          <a:ln w="28575">
            <a:solidFill>
              <a:srgbClr val="008000"/>
            </a:solidFill>
            <a:miter lim="800000"/>
            <a:headEnd/>
            <a:tailEnd/>
          </a:ln>
        </p:spPr>
        <p:txBody>
          <a:bodyPr lIns="0" r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400" i="1">
                <a:solidFill>
                  <a:srgbClr val="006600"/>
                </a:solidFill>
                <a:latin typeface="Times New Roman" pitchFamily="18" charset="0"/>
              </a:rPr>
              <a:t>Related Records</a:t>
            </a:r>
          </a:p>
        </p:txBody>
      </p:sp>
      <p:pic>
        <p:nvPicPr>
          <p:cNvPr id="1867799" name="Picture 23"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3064" y="4000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800" name="Text Box 24"/>
          <p:cNvSpPr txBox="1">
            <a:spLocks noChangeArrowheads="1"/>
          </p:cNvSpPr>
          <p:nvPr/>
        </p:nvSpPr>
        <p:spPr bwMode="auto">
          <a:xfrm>
            <a:off x="8229600" y="6858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2003</a:t>
            </a:r>
          </a:p>
        </p:txBody>
      </p:sp>
      <p:sp>
        <p:nvSpPr>
          <p:cNvPr id="1867801" name="Text Box 25"/>
          <p:cNvSpPr txBox="1">
            <a:spLocks noChangeArrowheads="1"/>
          </p:cNvSpPr>
          <p:nvPr/>
        </p:nvSpPr>
        <p:spPr bwMode="auto">
          <a:xfrm>
            <a:off x="7002463" y="34290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2004</a:t>
            </a:r>
          </a:p>
        </p:txBody>
      </p:sp>
      <p:sp>
        <p:nvSpPr>
          <p:cNvPr id="1867802" name="Text Box 26"/>
          <p:cNvSpPr txBox="1">
            <a:spLocks noChangeArrowheads="1"/>
          </p:cNvSpPr>
          <p:nvPr/>
        </p:nvSpPr>
        <p:spPr bwMode="auto">
          <a:xfrm>
            <a:off x="6172200" y="40921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1999</a:t>
            </a:r>
          </a:p>
        </p:txBody>
      </p:sp>
      <p:pic>
        <p:nvPicPr>
          <p:cNvPr id="1867803" name="Picture 27"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264" y="33718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804" name="Text Box 28"/>
          <p:cNvSpPr txBox="1">
            <a:spLocks noChangeArrowheads="1"/>
          </p:cNvSpPr>
          <p:nvPr/>
        </p:nvSpPr>
        <p:spPr bwMode="auto">
          <a:xfrm>
            <a:off x="7916863" y="36921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2002</a:t>
            </a:r>
          </a:p>
        </p:txBody>
      </p:sp>
      <p:sp>
        <p:nvSpPr>
          <p:cNvPr id="1867805" name="Line 29"/>
          <p:cNvSpPr>
            <a:spLocks noChangeShapeType="1"/>
          </p:cNvSpPr>
          <p:nvPr/>
        </p:nvSpPr>
        <p:spPr bwMode="auto">
          <a:xfrm flipH="1" flipV="1">
            <a:off x="2286000" y="3600450"/>
            <a:ext cx="24384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867806" name="Line 30"/>
          <p:cNvSpPr>
            <a:spLocks noChangeShapeType="1"/>
          </p:cNvSpPr>
          <p:nvPr/>
        </p:nvSpPr>
        <p:spPr bwMode="auto">
          <a:xfrm flipH="1" flipV="1">
            <a:off x="2590800" y="3143250"/>
            <a:ext cx="21336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1867807" name="Picture 31"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17195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808" name="Text Box 32"/>
          <p:cNvSpPr txBox="1">
            <a:spLocks noChangeArrowheads="1"/>
          </p:cNvSpPr>
          <p:nvPr/>
        </p:nvSpPr>
        <p:spPr bwMode="auto">
          <a:xfrm>
            <a:off x="7239000" y="46065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1994</a:t>
            </a:r>
          </a:p>
        </p:txBody>
      </p:sp>
      <p:pic>
        <p:nvPicPr>
          <p:cNvPr id="1867809" name="Picture 33"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114300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67810" name="Text Box 34"/>
          <p:cNvSpPr txBox="1">
            <a:spLocks noChangeArrowheads="1"/>
          </p:cNvSpPr>
          <p:nvPr/>
        </p:nvSpPr>
        <p:spPr bwMode="auto">
          <a:xfrm>
            <a:off x="7772400" y="16918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2004</a:t>
            </a:r>
          </a:p>
        </p:txBody>
      </p:sp>
      <p:sp>
        <p:nvSpPr>
          <p:cNvPr id="1867811" name="Text Box 35"/>
          <p:cNvSpPr txBox="1">
            <a:spLocks noChangeArrowheads="1"/>
          </p:cNvSpPr>
          <p:nvPr/>
        </p:nvSpPr>
        <p:spPr bwMode="auto">
          <a:xfrm>
            <a:off x="4724400" y="3744516"/>
            <a:ext cx="1219200" cy="264688"/>
          </a:xfrm>
          <a:prstGeom prst="rect">
            <a:avLst/>
          </a:prstGeom>
          <a:solidFill>
            <a:srgbClr val="C0C0C0"/>
          </a:solidFill>
          <a:ln w="3175">
            <a:solidFill>
              <a:srgbClr val="003300"/>
            </a:solidFill>
            <a:miter lim="800000"/>
            <a:headEnd/>
            <a:tailEnd/>
          </a:ln>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80000"/>
              </a:lnSpc>
              <a:spcBef>
                <a:spcPct val="50000"/>
              </a:spcBef>
            </a:pPr>
            <a:r>
              <a:rPr lang="en-US" altLang="zh-CN" sz="1400">
                <a:solidFill>
                  <a:schemeClr val="tx1"/>
                </a:solidFill>
                <a:latin typeface="Arial" pitchFamily="34" charset="0"/>
                <a:sym typeface="Wingdings" pitchFamily="2" charset="2"/>
              </a:rPr>
              <a:t></a:t>
            </a:r>
            <a:r>
              <a:rPr lang="en-US" altLang="zh-CN" sz="1400">
                <a:solidFill>
                  <a:schemeClr val="tx1"/>
                </a:solidFill>
                <a:latin typeface="Arial" pitchFamily="34" charset="0"/>
              </a:rPr>
              <a:t> Citing </a:t>
            </a:r>
            <a:r>
              <a:rPr lang="en-US" altLang="zh-CN" sz="1400">
                <a:solidFill>
                  <a:schemeClr val="tx1"/>
                </a:solidFill>
                <a:latin typeface="Arial" pitchFamily="34" charset="0"/>
                <a:sym typeface="Wingdings" pitchFamily="2" charset="2"/>
              </a:rPr>
              <a:t></a:t>
            </a:r>
            <a:endParaRPr lang="en-US" altLang="zh-CN" sz="1400">
              <a:solidFill>
                <a:schemeClr val="tx1"/>
              </a:solidFill>
              <a:latin typeface="Arial" pitchFamily="34" charset="0"/>
            </a:endParaRPr>
          </a:p>
        </p:txBody>
      </p:sp>
      <p:sp>
        <p:nvSpPr>
          <p:cNvPr id="1867812" name="Text Box 36"/>
          <p:cNvSpPr txBox="1">
            <a:spLocks noChangeArrowheads="1"/>
          </p:cNvSpPr>
          <p:nvPr/>
        </p:nvSpPr>
        <p:spPr bwMode="auto">
          <a:xfrm>
            <a:off x="0" y="400051"/>
            <a:ext cx="3429000" cy="729430"/>
          </a:xfrm>
          <a:prstGeom prst="rect">
            <a:avLst/>
          </a:prstGeom>
          <a:solidFill>
            <a:srgbClr val="008000"/>
          </a:solidFill>
          <a:ln w="3175">
            <a:solidFill>
              <a:schemeClr val="tx1"/>
            </a:solidFill>
            <a:miter lim="800000"/>
            <a:headEnd/>
            <a:tailEnd/>
          </a:ln>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90000"/>
              </a:lnSpc>
              <a:spcBef>
                <a:spcPct val="50000"/>
              </a:spcBef>
            </a:pPr>
            <a:r>
              <a:rPr lang="zh-CN" altLang="en-US" sz="1800">
                <a:solidFill>
                  <a:schemeClr val="bg1"/>
                </a:solidFill>
                <a:latin typeface="Times New Roman" pitchFamily="18" charset="0"/>
              </a:rPr>
              <a:t>从一篇高质量的文献出发</a:t>
            </a:r>
          </a:p>
          <a:p>
            <a:pPr algn="l">
              <a:lnSpc>
                <a:spcPct val="90000"/>
              </a:lnSpc>
              <a:spcBef>
                <a:spcPct val="50000"/>
              </a:spcBef>
            </a:pPr>
            <a:r>
              <a:rPr lang="zh-CN" altLang="en-US" sz="1800">
                <a:solidFill>
                  <a:schemeClr val="bg1"/>
                </a:solidFill>
                <a:latin typeface="Times New Roman" pitchFamily="18" charset="0"/>
              </a:rPr>
              <a:t>沿着科学研究的发展道路</a:t>
            </a:r>
            <a:r>
              <a:rPr lang="en-US" altLang="zh-CN" sz="1800">
                <a:solidFill>
                  <a:schemeClr val="bg1"/>
                </a:solidFill>
                <a:latin typeface="Times New Roman" pitchFamily="18" charset="0"/>
              </a:rPr>
              <a:t>…</a:t>
            </a:r>
            <a:endParaRPr lang="en-US" altLang="zh-CN" sz="1800" i="1">
              <a:solidFill>
                <a:schemeClr val="bg1"/>
              </a:solidFill>
              <a:latin typeface="Times New Roman" pitchFamily="18" charset="0"/>
            </a:endParaRPr>
          </a:p>
        </p:txBody>
      </p:sp>
      <p:sp>
        <p:nvSpPr>
          <p:cNvPr id="1867813" name="Text Box 37"/>
          <p:cNvSpPr txBox="1">
            <a:spLocks noChangeArrowheads="1"/>
          </p:cNvSpPr>
          <p:nvPr/>
        </p:nvSpPr>
        <p:spPr bwMode="auto">
          <a:xfrm>
            <a:off x="213765" y="4011881"/>
            <a:ext cx="5029200" cy="1117229"/>
          </a:xfrm>
          <a:prstGeom prst="rect">
            <a:avLst/>
          </a:prstGeom>
          <a:solidFill>
            <a:srgbClr val="008000"/>
          </a:solidFill>
          <a:ln w="3175">
            <a:solidFill>
              <a:schemeClr val="tx1"/>
            </a:solidFill>
            <a:miter lim="800000"/>
            <a:headEnd/>
            <a:tailEnd/>
          </a:ln>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90000"/>
              </a:lnSpc>
              <a:spcBef>
                <a:spcPct val="50000"/>
              </a:spcBef>
            </a:pPr>
            <a:r>
              <a:rPr lang="en-US" altLang="zh-CN" sz="1800">
                <a:solidFill>
                  <a:schemeClr val="bg1"/>
                </a:solidFill>
                <a:latin typeface="Times New Roman" pitchFamily="18" charset="0"/>
              </a:rPr>
              <a:t>… Cited References </a:t>
            </a:r>
            <a:r>
              <a:rPr lang="zh-CN" altLang="en-US" sz="1800">
                <a:solidFill>
                  <a:schemeClr val="bg1"/>
                </a:solidFill>
                <a:latin typeface="Times New Roman" pitchFamily="18" charset="0"/>
              </a:rPr>
              <a:t>越查越深</a:t>
            </a:r>
          </a:p>
          <a:p>
            <a:pPr algn="l">
              <a:lnSpc>
                <a:spcPct val="90000"/>
              </a:lnSpc>
              <a:spcBef>
                <a:spcPct val="50000"/>
              </a:spcBef>
            </a:pPr>
            <a:r>
              <a:rPr lang="zh-CN" altLang="en-US" sz="1800">
                <a:solidFill>
                  <a:schemeClr val="bg1"/>
                </a:solidFill>
                <a:latin typeface="Times New Roman" pitchFamily="18" charset="0"/>
              </a:rPr>
              <a:t>   </a:t>
            </a:r>
            <a:r>
              <a:rPr lang="en-US" altLang="zh-CN" sz="1800">
                <a:solidFill>
                  <a:schemeClr val="bg1"/>
                </a:solidFill>
                <a:latin typeface="Times New Roman" pitchFamily="18" charset="0"/>
              </a:rPr>
              <a:t>Times Cited </a:t>
            </a:r>
            <a:r>
              <a:rPr lang="zh-CN" altLang="en-US" sz="1800">
                <a:solidFill>
                  <a:schemeClr val="bg1"/>
                </a:solidFill>
                <a:latin typeface="Times New Roman" pitchFamily="18" charset="0"/>
              </a:rPr>
              <a:t>越查越新</a:t>
            </a:r>
          </a:p>
          <a:p>
            <a:pPr algn="l">
              <a:lnSpc>
                <a:spcPct val="90000"/>
              </a:lnSpc>
              <a:spcBef>
                <a:spcPct val="50000"/>
              </a:spcBef>
            </a:pPr>
            <a:r>
              <a:rPr lang="en-US" altLang="zh-CN" sz="1800">
                <a:solidFill>
                  <a:schemeClr val="bg1"/>
                </a:solidFill>
                <a:latin typeface="Times New Roman" pitchFamily="18" charset="0"/>
              </a:rPr>
              <a:t>Related Records </a:t>
            </a:r>
            <a:r>
              <a:rPr lang="zh-CN" altLang="en-US" sz="1800">
                <a:solidFill>
                  <a:schemeClr val="bg1"/>
                </a:solidFill>
                <a:latin typeface="Times New Roman" pitchFamily="18" charset="0"/>
              </a:rPr>
              <a:t>越查越广</a:t>
            </a:r>
          </a:p>
        </p:txBody>
      </p:sp>
      <p:sp>
        <p:nvSpPr>
          <p:cNvPr id="1867814" name="Text Box 38"/>
          <p:cNvSpPr txBox="1">
            <a:spLocks noChangeArrowheads="1"/>
          </p:cNvSpPr>
          <p:nvPr/>
        </p:nvSpPr>
        <p:spPr bwMode="auto">
          <a:xfrm>
            <a:off x="4267200" y="154305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spcBef>
                <a:spcPct val="50000"/>
              </a:spcBef>
            </a:pPr>
            <a:r>
              <a:rPr lang="en-US" altLang="zh-CN" sz="1200">
                <a:solidFill>
                  <a:schemeClr val="tx1"/>
                </a:solidFill>
                <a:latin typeface="Times New Roman" pitchFamily="18" charset="0"/>
              </a:rPr>
              <a:t>1998</a:t>
            </a:r>
          </a:p>
        </p:txBody>
      </p:sp>
      <p:sp>
        <p:nvSpPr>
          <p:cNvPr id="1867815" name="Text Box 39"/>
          <p:cNvSpPr txBox="1">
            <a:spLocks noChangeArrowheads="1"/>
          </p:cNvSpPr>
          <p:nvPr/>
        </p:nvSpPr>
        <p:spPr bwMode="auto">
          <a:xfrm>
            <a:off x="6588125" y="2247900"/>
            <a:ext cx="2209800" cy="978729"/>
          </a:xfrm>
          <a:prstGeom prst="rect">
            <a:avLst/>
          </a:prstGeom>
          <a:solidFill>
            <a:srgbClr val="008000"/>
          </a:solidFill>
          <a:ln w="3175">
            <a:solidFill>
              <a:schemeClr val="tx1"/>
            </a:solidFill>
            <a:miter lim="800000"/>
            <a:headEnd/>
            <a:tailEnd/>
          </a:ln>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algn="l">
              <a:lnSpc>
                <a:spcPct val="90000"/>
              </a:lnSpc>
              <a:spcBef>
                <a:spcPct val="50000"/>
              </a:spcBef>
            </a:pPr>
            <a:r>
              <a:rPr lang="zh-CN" altLang="en-US" sz="1800">
                <a:solidFill>
                  <a:schemeClr val="bg1"/>
                </a:solidFill>
                <a:latin typeface="Times New Roman" pitchFamily="18" charset="0"/>
              </a:rPr>
              <a:t>分析：</a:t>
            </a:r>
          </a:p>
          <a:p>
            <a:pPr algn="l">
              <a:lnSpc>
                <a:spcPct val="90000"/>
              </a:lnSpc>
              <a:spcBef>
                <a:spcPct val="50000"/>
              </a:spcBef>
            </a:pPr>
            <a:r>
              <a:rPr lang="zh-CN" altLang="en-US" sz="1800">
                <a:solidFill>
                  <a:schemeClr val="bg1"/>
                </a:solidFill>
                <a:latin typeface="Times New Roman" pitchFamily="18" charset="0"/>
              </a:rPr>
              <a:t>学科分布、发展趋势、机构</a:t>
            </a:r>
            <a:r>
              <a:rPr lang="en-US" altLang="zh-CN" sz="1800">
                <a:solidFill>
                  <a:schemeClr val="bg1"/>
                </a:solidFill>
                <a:latin typeface="Times New Roman" pitchFamily="18" charset="0"/>
              </a:rPr>
              <a:t>/</a:t>
            </a:r>
            <a:r>
              <a:rPr lang="zh-CN" altLang="en-US" sz="1800">
                <a:solidFill>
                  <a:schemeClr val="bg1"/>
                </a:solidFill>
                <a:latin typeface="Times New Roman" pitchFamily="18" charset="0"/>
              </a:rPr>
              <a:t>作者等</a:t>
            </a:r>
          </a:p>
        </p:txBody>
      </p:sp>
    </p:spTree>
    <p:custDataLst>
      <p:tags r:id="rId1"/>
    </p:custDataLst>
    <p:extLst>
      <p:ext uri="{BB962C8B-B14F-4D97-AF65-F5344CB8AC3E}">
        <p14:creationId xmlns:p14="http://schemas.microsoft.com/office/powerpoint/2010/main" val="3029578537"/>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67794"/>
                                        </p:tgtEl>
                                        <p:attrNameLst>
                                          <p:attrName>style.visibility</p:attrName>
                                        </p:attrNameLst>
                                      </p:cBhvr>
                                      <p:to>
                                        <p:strVal val="visible"/>
                                      </p:to>
                                    </p:set>
                                    <p:animEffect transition="in" filter="dissolve">
                                      <p:cBhvr>
                                        <p:cTn id="7" dur="500"/>
                                        <p:tgtEl>
                                          <p:spTgt spid="186779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67812"/>
                                        </p:tgtEl>
                                        <p:attrNameLst>
                                          <p:attrName>style.visibility</p:attrName>
                                        </p:attrNameLst>
                                      </p:cBhvr>
                                      <p:to>
                                        <p:strVal val="visible"/>
                                      </p:to>
                                    </p:set>
                                    <p:animEffect transition="in" filter="dissolve">
                                      <p:cBhvr>
                                        <p:cTn id="11" dur="500"/>
                                        <p:tgtEl>
                                          <p:spTgt spid="1867812"/>
                                        </p:tgtEl>
                                      </p:cBhvr>
                                    </p:animEffect>
                                  </p:childTnLst>
                                </p:cTn>
                              </p:par>
                            </p:childTnLst>
                          </p:cTn>
                        </p:par>
                        <p:par>
                          <p:cTn id="12" fill="hold" nodeType="afterGroup">
                            <p:stCondLst>
                              <p:cond delay="1000"/>
                            </p:stCondLst>
                            <p:childTnLst>
                              <p:par>
                                <p:cTn id="13" presetID="9" presetClass="entr" presetSubtype="0" fill="hold" grpId="0" nodeType="afterEffect">
                                  <p:stCondLst>
                                    <p:cond delay="500"/>
                                  </p:stCondLst>
                                  <p:childTnLst>
                                    <p:set>
                                      <p:cBhvr>
                                        <p:cTn id="14" dur="1" fill="hold">
                                          <p:stCondLst>
                                            <p:cond delay="0"/>
                                          </p:stCondLst>
                                        </p:cTn>
                                        <p:tgtEl>
                                          <p:spTgt spid="1867787"/>
                                        </p:tgtEl>
                                        <p:attrNameLst>
                                          <p:attrName>style.visibility</p:attrName>
                                        </p:attrNameLst>
                                      </p:cBhvr>
                                      <p:to>
                                        <p:strVal val="visible"/>
                                      </p:to>
                                    </p:set>
                                    <p:animEffect transition="in" filter="dissolve">
                                      <p:cBhvr>
                                        <p:cTn id="15" dur="500"/>
                                        <p:tgtEl>
                                          <p:spTgt spid="1867787"/>
                                        </p:tgtEl>
                                      </p:cBhvr>
                                    </p:animEffect>
                                  </p:childTnLst>
                                </p:cTn>
                              </p:par>
                            </p:childTnLst>
                          </p:cTn>
                        </p:par>
                        <p:par>
                          <p:cTn id="16" fill="hold" nodeType="afterGroup">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867788"/>
                                        </p:tgtEl>
                                        <p:attrNameLst>
                                          <p:attrName>style.visibility</p:attrName>
                                        </p:attrNameLst>
                                      </p:cBhvr>
                                      <p:to>
                                        <p:strVal val="visible"/>
                                      </p:to>
                                    </p:set>
                                    <p:animEffect transition="in" filter="dissolve">
                                      <p:cBhvr>
                                        <p:cTn id="19" dur="500"/>
                                        <p:tgtEl>
                                          <p:spTgt spid="1867788"/>
                                        </p:tgtEl>
                                      </p:cBhvr>
                                    </p:animEffect>
                                  </p:childTnLst>
                                </p:cTn>
                              </p:par>
                            </p:childTnLst>
                          </p:cTn>
                        </p:par>
                        <p:par>
                          <p:cTn id="20" fill="hold" nodeType="afterGroup">
                            <p:stCondLst>
                              <p:cond delay="2500"/>
                            </p:stCondLst>
                            <p:childTnLst>
                              <p:par>
                                <p:cTn id="21" presetID="1" presetClass="entr" presetSubtype="0" fill="hold" nodeType="afterEffect">
                                  <p:stCondLst>
                                    <p:cond delay="0"/>
                                  </p:stCondLst>
                                  <p:childTnLst>
                                    <p:set>
                                      <p:cBhvr>
                                        <p:cTn id="22" dur="1" fill="hold">
                                          <p:stCondLst>
                                            <p:cond delay="499"/>
                                          </p:stCondLst>
                                        </p:cTn>
                                        <p:tgtEl>
                                          <p:spTgt spid="1867782"/>
                                        </p:tgtEl>
                                        <p:attrNameLst>
                                          <p:attrName>style.visibility</p:attrName>
                                        </p:attrNameLst>
                                      </p:cBhvr>
                                      <p:to>
                                        <p:strVal val="visible"/>
                                      </p:to>
                                    </p:set>
                                  </p:childTnLst>
                                </p:cTn>
                              </p:par>
                            </p:childTnLst>
                          </p:cTn>
                        </p:par>
                        <p:par>
                          <p:cTn id="23" fill="hold" nodeType="afterGroup">
                            <p:stCondLst>
                              <p:cond delay="3000"/>
                            </p:stCondLst>
                            <p:childTnLst>
                              <p:par>
                                <p:cTn id="24" presetID="1" presetClass="entr" presetSubtype="0" fill="hold" grpId="0" nodeType="afterEffect">
                                  <p:stCondLst>
                                    <p:cond delay="0"/>
                                  </p:stCondLst>
                                  <p:childTnLst>
                                    <p:set>
                                      <p:cBhvr>
                                        <p:cTn id="25" dur="1" fill="hold">
                                          <p:stCondLst>
                                            <p:cond delay="499"/>
                                          </p:stCondLst>
                                        </p:cTn>
                                        <p:tgtEl>
                                          <p:spTgt spid="1867791"/>
                                        </p:tgtEl>
                                        <p:attrNameLst>
                                          <p:attrName>style.visibility</p:attrName>
                                        </p:attrNameLst>
                                      </p:cBhvr>
                                      <p:to>
                                        <p:strVal val="visible"/>
                                      </p:to>
                                    </p:set>
                                  </p:childTnLst>
                                </p:cTn>
                              </p:par>
                            </p:childTnLst>
                          </p:cTn>
                        </p:par>
                        <p:par>
                          <p:cTn id="26" fill="hold" nodeType="afterGroup">
                            <p:stCondLst>
                              <p:cond delay="3500"/>
                            </p:stCondLst>
                            <p:childTnLst>
                              <p:par>
                                <p:cTn id="27" presetID="1" presetClass="entr" presetSubtype="0" fill="hold" nodeType="afterEffect">
                                  <p:stCondLst>
                                    <p:cond delay="0"/>
                                  </p:stCondLst>
                                  <p:childTnLst>
                                    <p:set>
                                      <p:cBhvr>
                                        <p:cTn id="28" dur="1" fill="hold">
                                          <p:stCondLst>
                                            <p:cond delay="499"/>
                                          </p:stCondLst>
                                        </p:cTn>
                                        <p:tgtEl>
                                          <p:spTgt spid="1867781"/>
                                        </p:tgtEl>
                                        <p:attrNameLst>
                                          <p:attrName>style.visibility</p:attrName>
                                        </p:attrNameLst>
                                      </p:cBhvr>
                                      <p:to>
                                        <p:strVal val="visible"/>
                                      </p:to>
                                    </p:set>
                                  </p:childTnLst>
                                </p:cTn>
                              </p:par>
                            </p:childTnLst>
                          </p:cTn>
                        </p:par>
                        <p:par>
                          <p:cTn id="29" fill="hold" nodeType="afterGroup">
                            <p:stCondLst>
                              <p:cond delay="4000"/>
                            </p:stCondLst>
                            <p:childTnLst>
                              <p:par>
                                <p:cTn id="30" presetID="1" presetClass="entr" presetSubtype="0" fill="hold" grpId="0" nodeType="afterEffect">
                                  <p:stCondLst>
                                    <p:cond delay="0"/>
                                  </p:stCondLst>
                                  <p:childTnLst>
                                    <p:set>
                                      <p:cBhvr>
                                        <p:cTn id="31" dur="1" fill="hold">
                                          <p:stCondLst>
                                            <p:cond delay="499"/>
                                          </p:stCondLst>
                                        </p:cTn>
                                        <p:tgtEl>
                                          <p:spTgt spid="1867789"/>
                                        </p:tgtEl>
                                        <p:attrNameLst>
                                          <p:attrName>style.visibility</p:attrName>
                                        </p:attrNameLst>
                                      </p:cBhvr>
                                      <p:to>
                                        <p:strVal val="visible"/>
                                      </p:to>
                                    </p:set>
                                  </p:childTnLst>
                                </p:cTn>
                              </p:par>
                            </p:childTnLst>
                          </p:cTn>
                        </p:par>
                        <p:par>
                          <p:cTn id="32" fill="hold" nodeType="afterGroup">
                            <p:stCondLst>
                              <p:cond delay="4500"/>
                            </p:stCondLst>
                            <p:childTnLst>
                              <p:par>
                                <p:cTn id="33" presetID="1" presetClass="entr" presetSubtype="0" fill="hold" nodeType="afterEffect">
                                  <p:stCondLst>
                                    <p:cond delay="0"/>
                                  </p:stCondLst>
                                  <p:childTnLst>
                                    <p:set>
                                      <p:cBhvr>
                                        <p:cTn id="34" dur="1" fill="hold">
                                          <p:stCondLst>
                                            <p:cond delay="499"/>
                                          </p:stCondLst>
                                        </p:cTn>
                                        <p:tgtEl>
                                          <p:spTgt spid="1867792"/>
                                        </p:tgtEl>
                                        <p:attrNameLst>
                                          <p:attrName>style.visibility</p:attrName>
                                        </p:attrNameLst>
                                      </p:cBhvr>
                                      <p:to>
                                        <p:strVal val="visible"/>
                                      </p:to>
                                    </p:set>
                                  </p:childTnLst>
                                </p:cTn>
                              </p:par>
                            </p:childTnLst>
                          </p:cTn>
                        </p:par>
                        <p:par>
                          <p:cTn id="35" fill="hold" nodeType="afterGroup">
                            <p:stCondLst>
                              <p:cond delay="5000"/>
                            </p:stCondLst>
                            <p:childTnLst>
                              <p:par>
                                <p:cTn id="36" presetID="1" presetClass="entr" presetSubtype="0" fill="hold" grpId="0" nodeType="afterEffect">
                                  <p:stCondLst>
                                    <p:cond delay="0"/>
                                  </p:stCondLst>
                                  <p:childTnLst>
                                    <p:set>
                                      <p:cBhvr>
                                        <p:cTn id="37" dur="1" fill="hold">
                                          <p:stCondLst>
                                            <p:cond delay="499"/>
                                          </p:stCondLst>
                                        </p:cTn>
                                        <p:tgtEl>
                                          <p:spTgt spid="1867793"/>
                                        </p:tgtEl>
                                        <p:attrNameLst>
                                          <p:attrName>style.visibility</p:attrName>
                                        </p:attrNameLst>
                                      </p:cBhvr>
                                      <p:to>
                                        <p:strVal val="visible"/>
                                      </p:to>
                                    </p:set>
                                  </p:childTnLst>
                                </p:cTn>
                              </p:par>
                            </p:childTnLst>
                          </p:cTn>
                        </p:par>
                        <p:par>
                          <p:cTn id="38" fill="hold" nodeType="afterGroup">
                            <p:stCondLst>
                              <p:cond delay="5500"/>
                            </p:stCondLst>
                            <p:childTnLst>
                              <p:par>
                                <p:cTn id="39" presetID="1" presetClass="entr" presetSubtype="0" fill="hold" nodeType="afterEffect">
                                  <p:stCondLst>
                                    <p:cond delay="0"/>
                                  </p:stCondLst>
                                  <p:childTnLst>
                                    <p:set>
                                      <p:cBhvr>
                                        <p:cTn id="40" dur="1" fill="hold">
                                          <p:stCondLst>
                                            <p:cond delay="499"/>
                                          </p:stCondLst>
                                        </p:cTn>
                                        <p:tgtEl>
                                          <p:spTgt spid="1867786"/>
                                        </p:tgtEl>
                                        <p:attrNameLst>
                                          <p:attrName>style.visibility</p:attrName>
                                        </p:attrNameLst>
                                      </p:cBhvr>
                                      <p:to>
                                        <p:strVal val="visible"/>
                                      </p:to>
                                    </p:set>
                                  </p:childTnLst>
                                </p:cTn>
                              </p:par>
                            </p:childTnLst>
                          </p:cTn>
                        </p:par>
                        <p:par>
                          <p:cTn id="41" fill="hold" nodeType="afterGroup">
                            <p:stCondLst>
                              <p:cond delay="6000"/>
                            </p:stCondLst>
                            <p:childTnLst>
                              <p:par>
                                <p:cTn id="42" presetID="1" presetClass="entr" presetSubtype="0" fill="hold" grpId="0" nodeType="afterEffect">
                                  <p:stCondLst>
                                    <p:cond delay="0"/>
                                  </p:stCondLst>
                                  <p:childTnLst>
                                    <p:set>
                                      <p:cBhvr>
                                        <p:cTn id="43" dur="1" fill="hold">
                                          <p:stCondLst>
                                            <p:cond delay="499"/>
                                          </p:stCondLst>
                                        </p:cTn>
                                        <p:tgtEl>
                                          <p:spTgt spid="1867790"/>
                                        </p:tgtEl>
                                        <p:attrNameLst>
                                          <p:attrName>style.visibility</p:attrName>
                                        </p:attrNameLst>
                                      </p:cBhvr>
                                      <p:to>
                                        <p:strVal val="visible"/>
                                      </p:to>
                                    </p:set>
                                  </p:childTnLst>
                                </p:cTn>
                              </p:par>
                            </p:childTnLst>
                          </p:cTn>
                        </p:par>
                        <p:par>
                          <p:cTn id="44" fill="hold" nodeType="afterGroup">
                            <p:stCondLst>
                              <p:cond delay="6500"/>
                            </p:stCondLst>
                            <p:childTnLst>
                              <p:par>
                                <p:cTn id="45" presetID="9" presetClass="entr" presetSubtype="0" fill="hold" grpId="0" nodeType="afterEffect">
                                  <p:stCondLst>
                                    <p:cond delay="500"/>
                                  </p:stCondLst>
                                  <p:childTnLst>
                                    <p:set>
                                      <p:cBhvr>
                                        <p:cTn id="46" dur="1" fill="hold">
                                          <p:stCondLst>
                                            <p:cond delay="0"/>
                                          </p:stCondLst>
                                        </p:cTn>
                                        <p:tgtEl>
                                          <p:spTgt spid="1867796"/>
                                        </p:tgtEl>
                                        <p:attrNameLst>
                                          <p:attrName>style.visibility</p:attrName>
                                        </p:attrNameLst>
                                      </p:cBhvr>
                                      <p:to>
                                        <p:strVal val="visible"/>
                                      </p:to>
                                    </p:set>
                                    <p:animEffect transition="in" filter="dissolve">
                                      <p:cBhvr>
                                        <p:cTn id="47" dur="500"/>
                                        <p:tgtEl>
                                          <p:spTgt spid="1867796"/>
                                        </p:tgtEl>
                                      </p:cBhvr>
                                    </p:animEffect>
                                  </p:childTnLst>
                                </p:cTn>
                              </p:par>
                            </p:childTnLst>
                          </p:cTn>
                        </p:par>
                        <p:par>
                          <p:cTn id="48" fill="hold" nodeType="afterGroup">
                            <p:stCondLst>
                              <p:cond delay="7500"/>
                            </p:stCondLst>
                            <p:childTnLst>
                              <p:par>
                                <p:cTn id="49" presetID="9" presetClass="entr" presetSubtype="0" fill="hold" grpId="0" nodeType="afterEffect">
                                  <p:stCondLst>
                                    <p:cond delay="0"/>
                                  </p:stCondLst>
                                  <p:childTnLst>
                                    <p:set>
                                      <p:cBhvr>
                                        <p:cTn id="50" dur="1" fill="hold">
                                          <p:stCondLst>
                                            <p:cond delay="0"/>
                                          </p:stCondLst>
                                        </p:cTn>
                                        <p:tgtEl>
                                          <p:spTgt spid="1867780"/>
                                        </p:tgtEl>
                                        <p:attrNameLst>
                                          <p:attrName>style.visibility</p:attrName>
                                        </p:attrNameLst>
                                      </p:cBhvr>
                                      <p:to>
                                        <p:strVal val="visible"/>
                                      </p:to>
                                    </p:set>
                                    <p:animEffect transition="in" filter="dissolve">
                                      <p:cBhvr>
                                        <p:cTn id="51" dur="500"/>
                                        <p:tgtEl>
                                          <p:spTgt spid="1867780"/>
                                        </p:tgtEl>
                                      </p:cBhvr>
                                    </p:animEffect>
                                  </p:childTnLst>
                                </p:cTn>
                              </p:par>
                            </p:childTnLst>
                          </p:cTn>
                        </p:par>
                        <p:par>
                          <p:cTn id="52" fill="hold" nodeType="afterGroup">
                            <p:stCondLst>
                              <p:cond delay="8000"/>
                            </p:stCondLst>
                            <p:childTnLst>
                              <p:par>
                                <p:cTn id="53" presetID="9" presetClass="entr" presetSubtype="0" fill="hold" grpId="0" nodeType="afterEffect">
                                  <p:stCondLst>
                                    <p:cond delay="0"/>
                                  </p:stCondLst>
                                  <p:childTnLst>
                                    <p:set>
                                      <p:cBhvr>
                                        <p:cTn id="54" dur="1" fill="hold">
                                          <p:stCondLst>
                                            <p:cond delay="0"/>
                                          </p:stCondLst>
                                        </p:cTn>
                                        <p:tgtEl>
                                          <p:spTgt spid="1867813"/>
                                        </p:tgtEl>
                                        <p:attrNameLst>
                                          <p:attrName>style.visibility</p:attrName>
                                        </p:attrNameLst>
                                      </p:cBhvr>
                                      <p:to>
                                        <p:strVal val="visible"/>
                                      </p:to>
                                    </p:set>
                                    <p:animEffect transition="in" filter="dissolve">
                                      <p:cBhvr>
                                        <p:cTn id="55" dur="500"/>
                                        <p:tgtEl>
                                          <p:spTgt spid="1867813"/>
                                        </p:tgtEl>
                                      </p:cBhvr>
                                    </p:animEffect>
                                  </p:childTnLst>
                                </p:cTn>
                              </p:par>
                            </p:childTnLst>
                          </p:cTn>
                        </p:par>
                        <p:par>
                          <p:cTn id="56" fill="hold" nodeType="afterGroup">
                            <p:stCondLst>
                              <p:cond delay="8500"/>
                            </p:stCondLst>
                            <p:childTnLst>
                              <p:par>
                                <p:cTn id="57" presetID="1" presetClass="entr" presetSubtype="0" fill="hold" nodeType="afterEffect">
                                  <p:stCondLst>
                                    <p:cond delay="0"/>
                                  </p:stCondLst>
                                  <p:childTnLst>
                                    <p:set>
                                      <p:cBhvr>
                                        <p:cTn id="58" dur="1" fill="hold">
                                          <p:stCondLst>
                                            <p:cond delay="499"/>
                                          </p:stCondLst>
                                        </p:cTn>
                                        <p:tgtEl>
                                          <p:spTgt spid="1867809"/>
                                        </p:tgtEl>
                                        <p:attrNameLst>
                                          <p:attrName>style.visibility</p:attrName>
                                        </p:attrNameLst>
                                      </p:cBhvr>
                                      <p:to>
                                        <p:strVal val="visible"/>
                                      </p:to>
                                    </p:set>
                                  </p:childTnLst>
                                </p:cTn>
                              </p:par>
                            </p:childTnLst>
                          </p:cTn>
                        </p:par>
                        <p:par>
                          <p:cTn id="59" fill="hold" nodeType="afterGroup">
                            <p:stCondLst>
                              <p:cond delay="9000"/>
                            </p:stCondLst>
                            <p:childTnLst>
                              <p:par>
                                <p:cTn id="60" presetID="1" presetClass="entr" presetSubtype="0" fill="hold" grpId="0" nodeType="afterEffect">
                                  <p:stCondLst>
                                    <p:cond delay="0"/>
                                  </p:stCondLst>
                                  <p:childTnLst>
                                    <p:set>
                                      <p:cBhvr>
                                        <p:cTn id="61" dur="1" fill="hold">
                                          <p:stCondLst>
                                            <p:cond delay="499"/>
                                          </p:stCondLst>
                                        </p:cTn>
                                        <p:tgtEl>
                                          <p:spTgt spid="1867810"/>
                                        </p:tgtEl>
                                        <p:attrNameLst>
                                          <p:attrName>style.visibility</p:attrName>
                                        </p:attrNameLst>
                                      </p:cBhvr>
                                      <p:to>
                                        <p:strVal val="visible"/>
                                      </p:to>
                                    </p:set>
                                  </p:childTnLst>
                                </p:cTn>
                              </p:par>
                            </p:childTnLst>
                          </p:cTn>
                        </p:par>
                        <p:par>
                          <p:cTn id="62" fill="hold" nodeType="afterGroup">
                            <p:stCondLst>
                              <p:cond delay="9500"/>
                            </p:stCondLst>
                            <p:childTnLst>
                              <p:par>
                                <p:cTn id="63" presetID="1" presetClass="entr" presetSubtype="0" fill="hold" nodeType="afterEffect">
                                  <p:stCondLst>
                                    <p:cond delay="0"/>
                                  </p:stCondLst>
                                  <p:childTnLst>
                                    <p:set>
                                      <p:cBhvr>
                                        <p:cTn id="64" dur="1" fill="hold">
                                          <p:stCondLst>
                                            <p:cond delay="499"/>
                                          </p:stCondLst>
                                        </p:cTn>
                                        <p:tgtEl>
                                          <p:spTgt spid="1867783"/>
                                        </p:tgtEl>
                                        <p:attrNameLst>
                                          <p:attrName>style.visibility</p:attrName>
                                        </p:attrNameLst>
                                      </p:cBhvr>
                                      <p:to>
                                        <p:strVal val="visible"/>
                                      </p:to>
                                    </p:set>
                                  </p:childTnLst>
                                </p:cTn>
                              </p:par>
                            </p:childTnLst>
                          </p:cTn>
                        </p:par>
                        <p:par>
                          <p:cTn id="65" fill="hold" nodeType="afterGroup">
                            <p:stCondLst>
                              <p:cond delay="10000"/>
                            </p:stCondLst>
                            <p:childTnLst>
                              <p:par>
                                <p:cTn id="66" presetID="1" presetClass="entr" presetSubtype="0" fill="hold" grpId="0" nodeType="afterEffect">
                                  <p:stCondLst>
                                    <p:cond delay="0"/>
                                  </p:stCondLst>
                                  <p:childTnLst>
                                    <p:set>
                                      <p:cBhvr>
                                        <p:cTn id="67" dur="1" fill="hold">
                                          <p:stCondLst>
                                            <p:cond delay="499"/>
                                          </p:stCondLst>
                                        </p:cTn>
                                        <p:tgtEl>
                                          <p:spTgt spid="1867795"/>
                                        </p:tgtEl>
                                        <p:attrNameLst>
                                          <p:attrName>style.visibility</p:attrName>
                                        </p:attrNameLst>
                                      </p:cBhvr>
                                      <p:to>
                                        <p:strVal val="visible"/>
                                      </p:to>
                                    </p:set>
                                  </p:childTnLst>
                                </p:cTn>
                              </p:par>
                            </p:childTnLst>
                          </p:cTn>
                        </p:par>
                        <p:par>
                          <p:cTn id="68" fill="hold" nodeType="afterGroup">
                            <p:stCondLst>
                              <p:cond delay="10500"/>
                            </p:stCondLst>
                            <p:childTnLst>
                              <p:par>
                                <p:cTn id="69" presetID="1" presetClass="entr" presetSubtype="0" fill="hold" nodeType="afterEffect">
                                  <p:stCondLst>
                                    <p:cond delay="0"/>
                                  </p:stCondLst>
                                  <p:childTnLst>
                                    <p:set>
                                      <p:cBhvr>
                                        <p:cTn id="70" dur="1" fill="hold">
                                          <p:stCondLst>
                                            <p:cond delay="499"/>
                                          </p:stCondLst>
                                        </p:cTn>
                                        <p:tgtEl>
                                          <p:spTgt spid="1867799"/>
                                        </p:tgtEl>
                                        <p:attrNameLst>
                                          <p:attrName>style.visibility</p:attrName>
                                        </p:attrNameLst>
                                      </p:cBhvr>
                                      <p:to>
                                        <p:strVal val="visible"/>
                                      </p:to>
                                    </p:set>
                                  </p:childTnLst>
                                </p:cTn>
                              </p:par>
                            </p:childTnLst>
                          </p:cTn>
                        </p:par>
                        <p:par>
                          <p:cTn id="71" fill="hold" nodeType="afterGroup">
                            <p:stCondLst>
                              <p:cond delay="11000"/>
                            </p:stCondLst>
                            <p:childTnLst>
                              <p:par>
                                <p:cTn id="72" presetID="1" presetClass="entr" presetSubtype="0" fill="hold" grpId="0" nodeType="afterEffect">
                                  <p:stCondLst>
                                    <p:cond delay="0"/>
                                  </p:stCondLst>
                                  <p:childTnLst>
                                    <p:set>
                                      <p:cBhvr>
                                        <p:cTn id="73" dur="1" fill="hold">
                                          <p:stCondLst>
                                            <p:cond delay="499"/>
                                          </p:stCondLst>
                                        </p:cTn>
                                        <p:tgtEl>
                                          <p:spTgt spid="1867800"/>
                                        </p:tgtEl>
                                        <p:attrNameLst>
                                          <p:attrName>style.visibility</p:attrName>
                                        </p:attrNameLst>
                                      </p:cBhvr>
                                      <p:to>
                                        <p:strVal val="visible"/>
                                      </p:to>
                                    </p:set>
                                  </p:childTnLst>
                                </p:cTn>
                              </p:par>
                            </p:childTnLst>
                          </p:cTn>
                        </p:par>
                        <p:par>
                          <p:cTn id="74" fill="hold" nodeType="afterGroup">
                            <p:stCondLst>
                              <p:cond delay="11500"/>
                            </p:stCondLst>
                            <p:childTnLst>
                              <p:par>
                                <p:cTn id="75" presetID="1" presetClass="entr" presetSubtype="0" fill="hold" nodeType="afterEffect">
                                  <p:stCondLst>
                                    <p:cond delay="0"/>
                                  </p:stCondLst>
                                  <p:childTnLst>
                                    <p:set>
                                      <p:cBhvr>
                                        <p:cTn id="76" dur="1" fill="hold">
                                          <p:stCondLst>
                                            <p:cond delay="499"/>
                                          </p:stCondLst>
                                        </p:cTn>
                                        <p:tgtEl>
                                          <p:spTgt spid="1867778"/>
                                        </p:tgtEl>
                                        <p:attrNameLst>
                                          <p:attrName>style.visibility</p:attrName>
                                        </p:attrNameLst>
                                      </p:cBhvr>
                                      <p:to>
                                        <p:strVal val="visible"/>
                                      </p:to>
                                    </p:set>
                                  </p:childTnLst>
                                </p:cTn>
                              </p:par>
                            </p:childTnLst>
                          </p:cTn>
                        </p:par>
                        <p:par>
                          <p:cTn id="77" fill="hold" nodeType="afterGroup">
                            <p:stCondLst>
                              <p:cond delay="12000"/>
                            </p:stCondLst>
                            <p:childTnLst>
                              <p:par>
                                <p:cTn id="78" presetID="1" presetClass="entr" presetSubtype="0" fill="hold" grpId="0" nodeType="afterEffect">
                                  <p:stCondLst>
                                    <p:cond delay="0"/>
                                  </p:stCondLst>
                                  <p:childTnLst>
                                    <p:set>
                                      <p:cBhvr>
                                        <p:cTn id="79" dur="1" fill="hold">
                                          <p:stCondLst>
                                            <p:cond delay="499"/>
                                          </p:stCondLst>
                                        </p:cTn>
                                        <p:tgtEl>
                                          <p:spTgt spid="1867779"/>
                                        </p:tgtEl>
                                        <p:attrNameLst>
                                          <p:attrName>style.visibility</p:attrName>
                                        </p:attrNameLst>
                                      </p:cBhvr>
                                      <p:to>
                                        <p:strVal val="visible"/>
                                      </p:to>
                                    </p:set>
                                  </p:childTnLst>
                                </p:cTn>
                              </p:par>
                            </p:childTnLst>
                          </p:cTn>
                        </p:par>
                        <p:par>
                          <p:cTn id="80" fill="hold" nodeType="afterGroup">
                            <p:stCondLst>
                              <p:cond delay="12500"/>
                            </p:stCondLst>
                            <p:childTnLst>
                              <p:par>
                                <p:cTn id="81" presetID="9" presetClass="entr" presetSubtype="0" fill="hold" nodeType="afterEffect">
                                  <p:stCondLst>
                                    <p:cond delay="0"/>
                                  </p:stCondLst>
                                  <p:childTnLst>
                                    <p:set>
                                      <p:cBhvr>
                                        <p:cTn id="82" dur="1" fill="hold">
                                          <p:stCondLst>
                                            <p:cond delay="0"/>
                                          </p:stCondLst>
                                        </p:cTn>
                                        <p:tgtEl>
                                          <p:spTgt spid="1867807"/>
                                        </p:tgtEl>
                                        <p:attrNameLst>
                                          <p:attrName>style.visibility</p:attrName>
                                        </p:attrNameLst>
                                      </p:cBhvr>
                                      <p:to>
                                        <p:strVal val="visible"/>
                                      </p:to>
                                    </p:set>
                                    <p:animEffect transition="in" filter="dissolve">
                                      <p:cBhvr>
                                        <p:cTn id="83" dur="500"/>
                                        <p:tgtEl>
                                          <p:spTgt spid="1867807"/>
                                        </p:tgtEl>
                                      </p:cBhvr>
                                    </p:animEffect>
                                  </p:childTnLst>
                                </p:cTn>
                              </p:par>
                            </p:childTnLst>
                          </p:cTn>
                        </p:par>
                        <p:par>
                          <p:cTn id="84" fill="hold" nodeType="afterGroup">
                            <p:stCondLst>
                              <p:cond delay="13000"/>
                            </p:stCondLst>
                            <p:childTnLst>
                              <p:par>
                                <p:cTn id="85" presetID="9" presetClass="entr" presetSubtype="0" fill="hold" nodeType="afterEffect">
                                  <p:stCondLst>
                                    <p:cond delay="0"/>
                                  </p:stCondLst>
                                  <p:childTnLst>
                                    <p:set>
                                      <p:cBhvr>
                                        <p:cTn id="86" dur="1" fill="hold">
                                          <p:stCondLst>
                                            <p:cond delay="0"/>
                                          </p:stCondLst>
                                        </p:cTn>
                                        <p:tgtEl>
                                          <p:spTgt spid="1867784"/>
                                        </p:tgtEl>
                                        <p:attrNameLst>
                                          <p:attrName>style.visibility</p:attrName>
                                        </p:attrNameLst>
                                      </p:cBhvr>
                                      <p:to>
                                        <p:strVal val="visible"/>
                                      </p:to>
                                    </p:set>
                                    <p:animEffect transition="in" filter="dissolve">
                                      <p:cBhvr>
                                        <p:cTn id="87" dur="500"/>
                                        <p:tgtEl>
                                          <p:spTgt spid="1867784"/>
                                        </p:tgtEl>
                                      </p:cBhvr>
                                    </p:animEffect>
                                  </p:childTnLst>
                                </p:cTn>
                              </p:par>
                            </p:childTnLst>
                          </p:cTn>
                        </p:par>
                        <p:par>
                          <p:cTn id="88" fill="hold" nodeType="afterGroup">
                            <p:stCondLst>
                              <p:cond delay="13500"/>
                            </p:stCondLst>
                            <p:childTnLst>
                              <p:par>
                                <p:cTn id="89" presetID="9" presetClass="entr" presetSubtype="0" fill="hold" grpId="0" nodeType="afterEffect">
                                  <p:stCondLst>
                                    <p:cond delay="0"/>
                                  </p:stCondLst>
                                  <p:childTnLst>
                                    <p:set>
                                      <p:cBhvr>
                                        <p:cTn id="90" dur="1" fill="hold">
                                          <p:stCondLst>
                                            <p:cond delay="0"/>
                                          </p:stCondLst>
                                        </p:cTn>
                                        <p:tgtEl>
                                          <p:spTgt spid="1867802"/>
                                        </p:tgtEl>
                                        <p:attrNameLst>
                                          <p:attrName>style.visibility</p:attrName>
                                        </p:attrNameLst>
                                      </p:cBhvr>
                                      <p:to>
                                        <p:strVal val="visible"/>
                                      </p:to>
                                    </p:set>
                                    <p:animEffect transition="in" filter="dissolve">
                                      <p:cBhvr>
                                        <p:cTn id="91" dur="500"/>
                                        <p:tgtEl>
                                          <p:spTgt spid="1867802"/>
                                        </p:tgtEl>
                                      </p:cBhvr>
                                    </p:animEffect>
                                  </p:childTnLst>
                                </p:cTn>
                              </p:par>
                            </p:childTnLst>
                          </p:cTn>
                        </p:par>
                        <p:par>
                          <p:cTn id="92" fill="hold" nodeType="afterGroup">
                            <p:stCondLst>
                              <p:cond delay="14000"/>
                            </p:stCondLst>
                            <p:childTnLst>
                              <p:par>
                                <p:cTn id="93" presetID="9" presetClass="entr" presetSubtype="0" fill="hold" grpId="0" nodeType="afterEffect">
                                  <p:stCondLst>
                                    <p:cond delay="0"/>
                                  </p:stCondLst>
                                  <p:childTnLst>
                                    <p:set>
                                      <p:cBhvr>
                                        <p:cTn id="94" dur="1" fill="hold">
                                          <p:stCondLst>
                                            <p:cond delay="0"/>
                                          </p:stCondLst>
                                        </p:cTn>
                                        <p:tgtEl>
                                          <p:spTgt spid="1867808"/>
                                        </p:tgtEl>
                                        <p:attrNameLst>
                                          <p:attrName>style.visibility</p:attrName>
                                        </p:attrNameLst>
                                      </p:cBhvr>
                                      <p:to>
                                        <p:strVal val="visible"/>
                                      </p:to>
                                    </p:set>
                                    <p:animEffect transition="in" filter="dissolve">
                                      <p:cBhvr>
                                        <p:cTn id="95" dur="500"/>
                                        <p:tgtEl>
                                          <p:spTgt spid="1867808"/>
                                        </p:tgtEl>
                                      </p:cBhvr>
                                    </p:animEffect>
                                  </p:childTnLst>
                                </p:cTn>
                              </p:par>
                            </p:childTnLst>
                          </p:cTn>
                        </p:par>
                        <p:par>
                          <p:cTn id="96" fill="hold" nodeType="afterGroup">
                            <p:stCondLst>
                              <p:cond delay="14500"/>
                            </p:stCondLst>
                            <p:childTnLst>
                              <p:par>
                                <p:cTn id="97" presetID="9" presetClass="entr" presetSubtype="0" fill="hold" nodeType="afterEffect">
                                  <p:stCondLst>
                                    <p:cond delay="0"/>
                                  </p:stCondLst>
                                  <p:childTnLst>
                                    <p:set>
                                      <p:cBhvr>
                                        <p:cTn id="98" dur="1" fill="hold">
                                          <p:stCondLst>
                                            <p:cond delay="0"/>
                                          </p:stCondLst>
                                        </p:cTn>
                                        <p:tgtEl>
                                          <p:spTgt spid="1867785"/>
                                        </p:tgtEl>
                                        <p:attrNameLst>
                                          <p:attrName>style.visibility</p:attrName>
                                        </p:attrNameLst>
                                      </p:cBhvr>
                                      <p:to>
                                        <p:strVal val="visible"/>
                                      </p:to>
                                    </p:set>
                                    <p:animEffect transition="in" filter="dissolve">
                                      <p:cBhvr>
                                        <p:cTn id="99" dur="500"/>
                                        <p:tgtEl>
                                          <p:spTgt spid="1867785"/>
                                        </p:tgtEl>
                                      </p:cBhvr>
                                    </p:animEffect>
                                  </p:childTnLst>
                                </p:cTn>
                              </p:par>
                            </p:childTnLst>
                          </p:cTn>
                        </p:par>
                        <p:par>
                          <p:cTn id="100" fill="hold" nodeType="afterGroup">
                            <p:stCondLst>
                              <p:cond delay="15000"/>
                            </p:stCondLst>
                            <p:childTnLst>
                              <p:par>
                                <p:cTn id="101" presetID="9" presetClass="entr" presetSubtype="0" fill="hold" grpId="0" nodeType="afterEffect">
                                  <p:stCondLst>
                                    <p:cond delay="0"/>
                                  </p:stCondLst>
                                  <p:childTnLst>
                                    <p:set>
                                      <p:cBhvr>
                                        <p:cTn id="102" dur="1" fill="hold">
                                          <p:stCondLst>
                                            <p:cond delay="0"/>
                                          </p:stCondLst>
                                        </p:cTn>
                                        <p:tgtEl>
                                          <p:spTgt spid="1867801"/>
                                        </p:tgtEl>
                                        <p:attrNameLst>
                                          <p:attrName>style.visibility</p:attrName>
                                        </p:attrNameLst>
                                      </p:cBhvr>
                                      <p:to>
                                        <p:strVal val="visible"/>
                                      </p:to>
                                    </p:set>
                                    <p:animEffect transition="in" filter="dissolve">
                                      <p:cBhvr>
                                        <p:cTn id="103" dur="500"/>
                                        <p:tgtEl>
                                          <p:spTgt spid="1867801"/>
                                        </p:tgtEl>
                                      </p:cBhvr>
                                    </p:animEffect>
                                  </p:childTnLst>
                                </p:cTn>
                              </p:par>
                            </p:childTnLst>
                          </p:cTn>
                        </p:par>
                        <p:par>
                          <p:cTn id="104" fill="hold" nodeType="afterGroup">
                            <p:stCondLst>
                              <p:cond delay="15500"/>
                            </p:stCondLst>
                            <p:childTnLst>
                              <p:par>
                                <p:cTn id="105" presetID="9" presetClass="entr" presetSubtype="0" fill="hold" nodeType="afterEffect">
                                  <p:stCondLst>
                                    <p:cond delay="0"/>
                                  </p:stCondLst>
                                  <p:childTnLst>
                                    <p:set>
                                      <p:cBhvr>
                                        <p:cTn id="106" dur="1" fill="hold">
                                          <p:stCondLst>
                                            <p:cond delay="0"/>
                                          </p:stCondLst>
                                        </p:cTn>
                                        <p:tgtEl>
                                          <p:spTgt spid="1867803"/>
                                        </p:tgtEl>
                                        <p:attrNameLst>
                                          <p:attrName>style.visibility</p:attrName>
                                        </p:attrNameLst>
                                      </p:cBhvr>
                                      <p:to>
                                        <p:strVal val="visible"/>
                                      </p:to>
                                    </p:set>
                                    <p:animEffect transition="in" filter="dissolve">
                                      <p:cBhvr>
                                        <p:cTn id="107" dur="500"/>
                                        <p:tgtEl>
                                          <p:spTgt spid="1867803"/>
                                        </p:tgtEl>
                                      </p:cBhvr>
                                    </p:animEffect>
                                  </p:childTnLst>
                                </p:cTn>
                              </p:par>
                            </p:childTnLst>
                          </p:cTn>
                        </p:par>
                        <p:par>
                          <p:cTn id="108" fill="hold" nodeType="afterGroup">
                            <p:stCondLst>
                              <p:cond delay="16000"/>
                            </p:stCondLst>
                            <p:childTnLst>
                              <p:par>
                                <p:cTn id="109" presetID="9" presetClass="entr" presetSubtype="0" fill="hold" grpId="0" nodeType="afterEffect">
                                  <p:stCondLst>
                                    <p:cond delay="0"/>
                                  </p:stCondLst>
                                  <p:childTnLst>
                                    <p:set>
                                      <p:cBhvr>
                                        <p:cTn id="110" dur="1" fill="hold">
                                          <p:stCondLst>
                                            <p:cond delay="0"/>
                                          </p:stCondLst>
                                        </p:cTn>
                                        <p:tgtEl>
                                          <p:spTgt spid="1867804"/>
                                        </p:tgtEl>
                                        <p:attrNameLst>
                                          <p:attrName>style.visibility</p:attrName>
                                        </p:attrNameLst>
                                      </p:cBhvr>
                                      <p:to>
                                        <p:strVal val="visible"/>
                                      </p:to>
                                    </p:set>
                                    <p:animEffect transition="in" filter="dissolve">
                                      <p:cBhvr>
                                        <p:cTn id="111" dur="500"/>
                                        <p:tgtEl>
                                          <p:spTgt spid="1867804"/>
                                        </p:tgtEl>
                                      </p:cBhvr>
                                    </p:animEffect>
                                  </p:childTnLst>
                                </p:cTn>
                              </p:par>
                            </p:childTnLst>
                          </p:cTn>
                        </p:par>
                        <p:par>
                          <p:cTn id="112" fill="hold" nodeType="afterGroup">
                            <p:stCondLst>
                              <p:cond delay="16500"/>
                            </p:stCondLst>
                            <p:childTnLst>
                              <p:par>
                                <p:cTn id="113" presetID="22" presetClass="entr" presetSubtype="2" fill="hold" grpId="0" nodeType="afterEffect">
                                  <p:stCondLst>
                                    <p:cond delay="0"/>
                                  </p:stCondLst>
                                  <p:childTnLst>
                                    <p:set>
                                      <p:cBhvr>
                                        <p:cTn id="114" dur="1" fill="hold">
                                          <p:stCondLst>
                                            <p:cond delay="0"/>
                                          </p:stCondLst>
                                        </p:cTn>
                                        <p:tgtEl>
                                          <p:spTgt spid="1867811"/>
                                        </p:tgtEl>
                                        <p:attrNameLst>
                                          <p:attrName>style.visibility</p:attrName>
                                        </p:attrNameLst>
                                      </p:cBhvr>
                                      <p:to>
                                        <p:strVal val="visible"/>
                                      </p:to>
                                    </p:set>
                                    <p:animEffect transition="in" filter="wipe(right)">
                                      <p:cBhvr>
                                        <p:cTn id="115" dur="500"/>
                                        <p:tgtEl>
                                          <p:spTgt spid="1867811"/>
                                        </p:tgtEl>
                                      </p:cBhvr>
                                    </p:animEffect>
                                  </p:childTnLst>
                                </p:cTn>
                              </p:par>
                            </p:childTnLst>
                          </p:cTn>
                        </p:par>
                        <p:par>
                          <p:cTn id="116" fill="hold" nodeType="afterGroup">
                            <p:stCondLst>
                              <p:cond delay="17000"/>
                            </p:stCondLst>
                            <p:childTnLst>
                              <p:par>
                                <p:cTn id="117" presetID="22" presetClass="entr" presetSubtype="2" fill="hold" grpId="0" nodeType="afterEffect">
                                  <p:stCondLst>
                                    <p:cond delay="0"/>
                                  </p:stCondLst>
                                  <p:childTnLst>
                                    <p:set>
                                      <p:cBhvr>
                                        <p:cTn id="118" dur="1" fill="hold">
                                          <p:stCondLst>
                                            <p:cond delay="0"/>
                                          </p:stCondLst>
                                        </p:cTn>
                                        <p:tgtEl>
                                          <p:spTgt spid="1867806"/>
                                        </p:tgtEl>
                                        <p:attrNameLst>
                                          <p:attrName>style.visibility</p:attrName>
                                        </p:attrNameLst>
                                      </p:cBhvr>
                                      <p:to>
                                        <p:strVal val="visible"/>
                                      </p:to>
                                    </p:set>
                                    <p:animEffect transition="in" filter="wipe(right)">
                                      <p:cBhvr>
                                        <p:cTn id="119" dur="500"/>
                                        <p:tgtEl>
                                          <p:spTgt spid="1867806"/>
                                        </p:tgtEl>
                                      </p:cBhvr>
                                    </p:animEffect>
                                  </p:childTnLst>
                                </p:cTn>
                              </p:par>
                            </p:childTnLst>
                          </p:cTn>
                        </p:par>
                        <p:par>
                          <p:cTn id="120" fill="hold" nodeType="afterGroup">
                            <p:stCondLst>
                              <p:cond delay="17500"/>
                            </p:stCondLst>
                            <p:childTnLst>
                              <p:par>
                                <p:cTn id="121" presetID="22" presetClass="entr" presetSubtype="2" fill="hold" grpId="0" nodeType="afterEffect">
                                  <p:stCondLst>
                                    <p:cond delay="0"/>
                                  </p:stCondLst>
                                  <p:childTnLst>
                                    <p:set>
                                      <p:cBhvr>
                                        <p:cTn id="122" dur="1" fill="hold">
                                          <p:stCondLst>
                                            <p:cond delay="0"/>
                                          </p:stCondLst>
                                        </p:cTn>
                                        <p:tgtEl>
                                          <p:spTgt spid="1867805"/>
                                        </p:tgtEl>
                                        <p:attrNameLst>
                                          <p:attrName>style.visibility</p:attrName>
                                        </p:attrNameLst>
                                      </p:cBhvr>
                                      <p:to>
                                        <p:strVal val="visible"/>
                                      </p:to>
                                    </p:set>
                                    <p:animEffect transition="in" filter="wipe(right)">
                                      <p:cBhvr>
                                        <p:cTn id="123" dur="500"/>
                                        <p:tgtEl>
                                          <p:spTgt spid="1867805"/>
                                        </p:tgtEl>
                                      </p:cBhvr>
                                    </p:animEffect>
                                  </p:childTnLst>
                                </p:cTn>
                              </p:par>
                            </p:childTnLst>
                          </p:cTn>
                        </p:par>
                        <p:par>
                          <p:cTn id="124" fill="hold" nodeType="afterGroup">
                            <p:stCondLst>
                              <p:cond delay="18000"/>
                            </p:stCondLst>
                            <p:childTnLst>
                              <p:par>
                                <p:cTn id="125" presetID="9" presetClass="entr" presetSubtype="0" fill="hold" grpId="0" nodeType="afterEffect">
                                  <p:stCondLst>
                                    <p:cond delay="1000"/>
                                  </p:stCondLst>
                                  <p:childTnLst>
                                    <p:set>
                                      <p:cBhvr>
                                        <p:cTn id="126" dur="1" fill="hold">
                                          <p:stCondLst>
                                            <p:cond delay="0"/>
                                          </p:stCondLst>
                                        </p:cTn>
                                        <p:tgtEl>
                                          <p:spTgt spid="1867797"/>
                                        </p:tgtEl>
                                        <p:attrNameLst>
                                          <p:attrName>style.visibility</p:attrName>
                                        </p:attrNameLst>
                                      </p:cBhvr>
                                      <p:to>
                                        <p:strVal val="visible"/>
                                      </p:to>
                                    </p:set>
                                    <p:animEffect transition="in" filter="dissolve">
                                      <p:cBhvr>
                                        <p:cTn id="127" dur="500"/>
                                        <p:tgtEl>
                                          <p:spTgt spid="1867797"/>
                                        </p:tgtEl>
                                      </p:cBhvr>
                                    </p:animEffect>
                                  </p:childTnLst>
                                </p:cTn>
                              </p:par>
                            </p:childTnLst>
                          </p:cTn>
                        </p:par>
                        <p:par>
                          <p:cTn id="128" fill="hold" nodeType="afterGroup">
                            <p:stCondLst>
                              <p:cond delay="19500"/>
                            </p:stCondLst>
                            <p:childTnLst>
                              <p:par>
                                <p:cTn id="129" presetID="9" presetClass="entr" presetSubtype="0" fill="hold" grpId="0" nodeType="afterEffect">
                                  <p:stCondLst>
                                    <p:cond delay="0"/>
                                  </p:stCondLst>
                                  <p:childTnLst>
                                    <p:set>
                                      <p:cBhvr>
                                        <p:cTn id="130" dur="1" fill="hold">
                                          <p:stCondLst>
                                            <p:cond delay="0"/>
                                          </p:stCondLst>
                                        </p:cTn>
                                        <p:tgtEl>
                                          <p:spTgt spid="1867798"/>
                                        </p:tgtEl>
                                        <p:attrNameLst>
                                          <p:attrName>style.visibility</p:attrName>
                                        </p:attrNameLst>
                                      </p:cBhvr>
                                      <p:to>
                                        <p:strVal val="visible"/>
                                      </p:to>
                                    </p:set>
                                    <p:animEffect transition="in" filter="dissolve">
                                      <p:cBhvr>
                                        <p:cTn id="131" dur="500"/>
                                        <p:tgtEl>
                                          <p:spTgt spid="1867798"/>
                                        </p:tgtEl>
                                      </p:cBhvr>
                                    </p:animEffect>
                                  </p:childTnLst>
                                </p:cTn>
                              </p:par>
                            </p:childTnLst>
                          </p:cTn>
                        </p:par>
                        <p:par>
                          <p:cTn id="132" fill="hold" nodeType="afterGroup">
                            <p:stCondLst>
                              <p:cond delay="20000"/>
                            </p:stCondLst>
                            <p:childTnLst>
                              <p:par>
                                <p:cTn id="133" presetID="1" presetClass="entr" presetSubtype="0" fill="hold" grpId="0" nodeType="afterEffect">
                                  <p:stCondLst>
                                    <p:cond delay="0"/>
                                  </p:stCondLst>
                                  <p:childTnLst>
                                    <p:set>
                                      <p:cBhvr>
                                        <p:cTn id="134" dur="1" fill="hold">
                                          <p:stCondLst>
                                            <p:cond delay="499"/>
                                          </p:stCondLst>
                                        </p:cTn>
                                        <p:tgtEl>
                                          <p:spTgt spid="1867814"/>
                                        </p:tgtEl>
                                        <p:attrNameLst>
                                          <p:attrName>style.visibility</p:attrName>
                                        </p:attrNameLst>
                                      </p:cBhvr>
                                      <p:to>
                                        <p:strVal val="visible"/>
                                      </p:to>
                                    </p:set>
                                  </p:childTnLst>
                                </p:cTn>
                              </p:par>
                            </p:childTnLst>
                          </p:cTn>
                        </p:par>
                        <p:par>
                          <p:cTn id="135" fill="hold" nodeType="afterGroup">
                            <p:stCondLst>
                              <p:cond delay="20500"/>
                            </p:stCondLst>
                            <p:childTnLst>
                              <p:par>
                                <p:cTn id="136" presetID="9" presetClass="entr" presetSubtype="0" fill="hold" grpId="0" nodeType="afterEffect">
                                  <p:stCondLst>
                                    <p:cond delay="0"/>
                                  </p:stCondLst>
                                  <p:childTnLst>
                                    <p:set>
                                      <p:cBhvr>
                                        <p:cTn id="137" dur="1" fill="hold">
                                          <p:stCondLst>
                                            <p:cond delay="0"/>
                                          </p:stCondLst>
                                        </p:cTn>
                                        <p:tgtEl>
                                          <p:spTgt spid="1867815"/>
                                        </p:tgtEl>
                                        <p:attrNameLst>
                                          <p:attrName>style.visibility</p:attrName>
                                        </p:attrNameLst>
                                      </p:cBhvr>
                                      <p:to>
                                        <p:strVal val="visible"/>
                                      </p:to>
                                    </p:set>
                                    <p:animEffect transition="in" filter="dissolve">
                                      <p:cBhvr>
                                        <p:cTn id="138" dur="500"/>
                                        <p:tgtEl>
                                          <p:spTgt spid="1867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79" grpId="0" animBg="1" autoUpdateAnimBg="0"/>
      <p:bldP spid="1867780" grpId="0" animBg="1"/>
      <p:bldP spid="1867787" grpId="0" animBg="1"/>
      <p:bldP spid="1867788" grpId="0" animBg="1" autoUpdateAnimBg="0"/>
      <p:bldP spid="1867789" grpId="0" animBg="1" autoUpdateAnimBg="0"/>
      <p:bldP spid="1867790" grpId="0" animBg="1" autoUpdateAnimBg="0"/>
      <p:bldP spid="1867791" grpId="0" animBg="1" autoUpdateAnimBg="0"/>
      <p:bldP spid="1867793" grpId="0" animBg="1" autoUpdateAnimBg="0"/>
      <p:bldP spid="1867795" grpId="0" animBg="1" autoUpdateAnimBg="0"/>
      <p:bldP spid="1867796" grpId="0" animBg="1" autoUpdateAnimBg="0"/>
      <p:bldP spid="1867797" grpId="0" animBg="1"/>
      <p:bldP spid="1867798" grpId="0" animBg="1" autoUpdateAnimBg="0"/>
      <p:bldP spid="1867800" grpId="0" animBg="1" autoUpdateAnimBg="0"/>
      <p:bldP spid="1867801" grpId="0" animBg="1" autoUpdateAnimBg="0"/>
      <p:bldP spid="1867802" grpId="0" animBg="1" autoUpdateAnimBg="0"/>
      <p:bldP spid="1867804" grpId="0" animBg="1" autoUpdateAnimBg="0"/>
      <p:bldP spid="1867805" grpId="0" animBg="1"/>
      <p:bldP spid="1867806" grpId="0" animBg="1"/>
      <p:bldP spid="1867808" grpId="0" animBg="1" autoUpdateAnimBg="0"/>
      <p:bldP spid="1867810" grpId="0" animBg="1" autoUpdateAnimBg="0"/>
      <p:bldP spid="1867811" grpId="0" animBg="1" autoUpdateAnimBg="0"/>
      <p:bldP spid="1867812" grpId="0" animBg="1" autoUpdateAnimBg="0"/>
      <p:bldP spid="1867813" grpId="0" animBg="1" autoUpdateAnimBg="0"/>
      <p:bldP spid="1867814" grpId="0" animBg="1" autoUpdateAnimBg="0"/>
      <p:bldP spid="186781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203" y="0"/>
            <a:ext cx="4843370" cy="515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组合 16"/>
          <p:cNvGrpSpPr/>
          <p:nvPr/>
        </p:nvGrpSpPr>
        <p:grpSpPr>
          <a:xfrm>
            <a:off x="97591" y="839801"/>
            <a:ext cx="1860682" cy="4303700"/>
            <a:chOff x="97591" y="839801"/>
            <a:chExt cx="1860682" cy="430370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91" y="839801"/>
              <a:ext cx="1512301" cy="430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接连接符 2"/>
            <p:cNvCxnSpPr/>
            <p:nvPr/>
          </p:nvCxnSpPr>
          <p:spPr>
            <a:xfrm>
              <a:off x="1609892" y="890124"/>
              <a:ext cx="348381" cy="301023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直接连接符 14"/>
            <p:cNvCxnSpPr/>
            <p:nvPr/>
          </p:nvCxnSpPr>
          <p:spPr>
            <a:xfrm flipV="1">
              <a:off x="1609892" y="4669104"/>
              <a:ext cx="348381" cy="47439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086" y="2662"/>
            <a:ext cx="5385487" cy="514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矩形 22">
            <a:extLst>
              <a:ext uri="{FF2B5EF4-FFF2-40B4-BE49-F238E27FC236}">
                <a16:creationId xmlns:a16="http://schemas.microsoft.com/office/drawing/2014/main" xmlns="" id="{709FBE3C-FD88-4C24-B34F-F465717AB565}"/>
              </a:ext>
            </a:extLst>
          </p:cNvPr>
          <p:cNvSpPr/>
          <p:nvPr/>
        </p:nvSpPr>
        <p:spPr>
          <a:xfrm>
            <a:off x="6800398" y="1361620"/>
            <a:ext cx="2105816" cy="1461939"/>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charset="0"/>
              </a:rPr>
              <a:t>跨语言检索</a:t>
            </a:r>
            <a:endParaRPr lang="en-US" altLang="zh-CN" sz="1600" b="1" dirty="0">
              <a:latin typeface="楷体" panose="02010609060101010101" pitchFamily="49" charset="-122"/>
              <a:ea typeface="楷体" panose="02010609060101010101" pitchFamily="49" charset="-122"/>
              <a:cs typeface="楷体" charset="0"/>
            </a:endParaRPr>
          </a:p>
          <a:p>
            <a:pPr>
              <a:lnSpc>
                <a:spcPct val="150000"/>
              </a:lnSpc>
              <a:spcBef>
                <a:spcPts val="600"/>
              </a:spcBef>
              <a:spcAft>
                <a:spcPts val="600"/>
              </a:spcAft>
              <a:buSzPct val="75000"/>
              <a:defRPr/>
            </a:pPr>
            <a:r>
              <a:rPr lang="zh-CN" altLang="en-US" sz="1400" dirty="0">
                <a:latin typeface="楷体" panose="02010609060101010101" pitchFamily="49" charset="-122"/>
                <a:ea typeface="楷体" panose="02010609060101010101" pitchFamily="49" charset="-122"/>
                <a:cs typeface="楷体" charset="0"/>
              </a:rPr>
              <a:t>系统通过机器翻译、词表等方法实现检索词的多语种检索</a:t>
            </a:r>
            <a:endParaRPr lang="en-US" altLang="zh-CN" sz="1400" dirty="0">
              <a:latin typeface="楷体" panose="02010609060101010101" pitchFamily="49" charset="-122"/>
              <a:ea typeface="楷体" panose="02010609060101010101" pitchFamily="49" charset="-122"/>
              <a:cs typeface="楷体" charset="0"/>
            </a:endParaRPr>
          </a:p>
        </p:txBody>
      </p:sp>
      <p:sp>
        <p:nvSpPr>
          <p:cNvPr id="24" name="矩形 23"/>
          <p:cNvSpPr/>
          <p:nvPr/>
        </p:nvSpPr>
        <p:spPr>
          <a:xfrm>
            <a:off x="2403335" y="2686556"/>
            <a:ext cx="3204446" cy="127044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516" y="1444063"/>
            <a:ext cx="119062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圆角矩形标注 25"/>
          <p:cNvSpPr/>
          <p:nvPr/>
        </p:nvSpPr>
        <p:spPr>
          <a:xfrm>
            <a:off x="4712608" y="1966021"/>
            <a:ext cx="1240088" cy="481648"/>
          </a:xfrm>
          <a:prstGeom prst="wedgeRoundRectCallout">
            <a:avLst>
              <a:gd name="adj1" fmla="val -72422"/>
              <a:gd name="adj2" fmla="val 1797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t>外文文献</a:t>
            </a:r>
            <a:endParaRPr lang="zh-CN" altLang="en-US" sz="1400" dirty="0"/>
          </a:p>
        </p:txBody>
      </p:sp>
    </p:spTree>
    <p:extLst>
      <p:ext uri="{BB962C8B-B14F-4D97-AF65-F5344CB8AC3E}">
        <p14:creationId xmlns:p14="http://schemas.microsoft.com/office/powerpoint/2010/main" val="34638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additive="base">
                                        <p:cTn id="12" dur="500" fill="hold"/>
                                        <p:tgtEl>
                                          <p:spTgt spid="10243"/>
                                        </p:tgtEl>
                                        <p:attrNameLst>
                                          <p:attrName>ppt_x</p:attrName>
                                        </p:attrNameLst>
                                      </p:cBhvr>
                                      <p:tavLst>
                                        <p:tav tm="0">
                                          <p:val>
                                            <p:strVal val="#ppt_x"/>
                                          </p:val>
                                        </p:tav>
                                        <p:tav tm="100000">
                                          <p:val>
                                            <p:strVal val="#ppt_x"/>
                                          </p:val>
                                        </p:tav>
                                      </p:tavLst>
                                    </p:anim>
                                    <p:anim calcmode="lin" valueType="num">
                                      <p:cBhvr additive="base">
                                        <p:cTn id="13"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wipe(up)">
                                      <p:cBhvr>
                                        <p:cTn id="23" dur="500"/>
                                        <p:tgtEl>
                                          <p:spTgt spid="1024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684" y="-325466"/>
            <a:ext cx="5768287" cy="546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grpSp>
        <p:nvGrpSpPr>
          <p:cNvPr id="31" name="组合 30" hidden="1">
            <a:extLst>
              <a:ext uri="{FF2B5EF4-FFF2-40B4-BE49-F238E27FC236}">
                <a16:creationId xmlns:a16="http://schemas.microsoft.com/office/drawing/2014/main" xmlns="" id="{2E65D0E3-A7DF-46C9-8D62-BBFBE11CAD24}"/>
              </a:ext>
            </a:extLst>
          </p:cNvPr>
          <p:cNvGrpSpPr/>
          <p:nvPr/>
        </p:nvGrpSpPr>
        <p:grpSpPr>
          <a:xfrm>
            <a:off x="67144" y="1377095"/>
            <a:ext cx="5514919" cy="2550102"/>
            <a:chOff x="67144" y="1377095"/>
            <a:chExt cx="5514919" cy="2550102"/>
          </a:xfrm>
        </p:grpSpPr>
        <p:pic>
          <p:nvPicPr>
            <p:cNvPr id="23" name="图片 22">
              <a:extLst>
                <a:ext uri="{FF2B5EF4-FFF2-40B4-BE49-F238E27FC236}">
                  <a16:creationId xmlns:a16="http://schemas.microsoft.com/office/drawing/2014/main" xmlns="" id="{55E5F81B-EAC1-4628-BCEC-BED24A34BDC4}"/>
                </a:ext>
              </a:extLst>
            </p:cNvPr>
            <p:cNvPicPr>
              <a:picLocks noChangeAspect="1"/>
            </p:cNvPicPr>
            <p:nvPr/>
          </p:nvPicPr>
          <p:blipFill>
            <a:blip r:embed="rId7"/>
            <a:stretch>
              <a:fillRect/>
            </a:stretch>
          </p:blipFill>
          <p:spPr>
            <a:xfrm>
              <a:off x="165403" y="1741082"/>
              <a:ext cx="5356617" cy="1062506"/>
            </a:xfrm>
            <a:prstGeom prst="rect">
              <a:avLst/>
            </a:prstGeom>
          </p:spPr>
        </p:pic>
        <p:sp>
          <p:nvSpPr>
            <p:cNvPr id="25" name="文本框 24">
              <a:extLst>
                <a:ext uri="{FF2B5EF4-FFF2-40B4-BE49-F238E27FC236}">
                  <a16:creationId xmlns:a16="http://schemas.microsoft.com/office/drawing/2014/main" xmlns="" id="{078863EA-CF3A-49EC-9732-C8334CD59325}"/>
                </a:ext>
              </a:extLst>
            </p:cNvPr>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p>
          </p:txBody>
        </p:sp>
        <p:pic>
          <p:nvPicPr>
            <p:cNvPr id="27" name="图片 26">
              <a:extLst>
                <a:ext uri="{FF2B5EF4-FFF2-40B4-BE49-F238E27FC236}">
                  <a16:creationId xmlns:a16="http://schemas.microsoft.com/office/drawing/2014/main" xmlns="" id="{93316CC8-E997-4EDB-A316-37F8B42A6D40}"/>
                </a:ext>
              </a:extLst>
            </p:cNvPr>
            <p:cNvPicPr>
              <a:picLocks noChangeAspect="1"/>
            </p:cNvPicPr>
            <p:nvPr/>
          </p:nvPicPr>
          <p:blipFill>
            <a:blip r:embed="rId8"/>
            <a:stretch>
              <a:fillRect/>
            </a:stretch>
          </p:blipFill>
          <p:spPr>
            <a:xfrm>
              <a:off x="165402" y="3397074"/>
              <a:ext cx="5356617" cy="530123"/>
            </a:xfrm>
            <a:prstGeom prst="rect">
              <a:avLst/>
            </a:prstGeom>
          </p:spPr>
        </p:pic>
        <p:sp>
          <p:nvSpPr>
            <p:cNvPr id="29" name="文本框 28">
              <a:extLst>
                <a:ext uri="{FF2B5EF4-FFF2-40B4-BE49-F238E27FC236}">
                  <a16:creationId xmlns:a16="http://schemas.microsoft.com/office/drawing/2014/main" xmlns="" id="{5A1CC46B-6B4E-4B80-9FE8-E217A971AB44}"/>
                </a:ext>
              </a:extLst>
            </p:cNvPr>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p>
          </p:txBody>
        </p:sp>
      </p:grpSp>
      <p:pic>
        <p:nvPicPr>
          <p:cNvPr id="32" name="图片 31" hidden="1">
            <a:extLst>
              <a:ext uri="{FF2B5EF4-FFF2-40B4-BE49-F238E27FC236}">
                <a16:creationId xmlns:a16="http://schemas.microsoft.com/office/drawing/2014/main" xmlns="" id="{F6C3DE7F-2DD9-44BB-A6E6-BF02003FA0AC}"/>
              </a:ext>
            </a:extLst>
          </p:cNvPr>
          <p:cNvPicPr>
            <a:picLocks noChangeAspect="1"/>
          </p:cNvPicPr>
          <p:nvPr/>
        </p:nvPicPr>
        <p:blipFill>
          <a:blip r:embed="rId9"/>
          <a:stretch>
            <a:fillRect/>
          </a:stretch>
        </p:blipFill>
        <p:spPr>
          <a:xfrm>
            <a:off x="125677" y="1394163"/>
            <a:ext cx="5456386" cy="3203051"/>
          </a:xfrm>
          <a:prstGeom prst="rect">
            <a:avLst/>
          </a:prstGeom>
        </p:spPr>
      </p:pic>
      <p:sp>
        <p:nvSpPr>
          <p:cNvPr id="24" name="矩形 23" hidden="1">
            <a:extLst>
              <a:ext uri="{FF2B5EF4-FFF2-40B4-BE49-F238E27FC236}">
                <a16:creationId xmlns:a16="http://schemas.microsoft.com/office/drawing/2014/main" xmlns="" id="{568DCCAF-E8C5-4D13-BF06-A557EC6C2CE2}"/>
              </a:ext>
            </a:extLst>
          </p:cNvPr>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统一检索</a:t>
            </a:r>
            <a:r>
              <a:rPr lang="en-US" altLang="zh-CN" dirty="0">
                <a:latin typeface="楷体" charset="0"/>
                <a:ea typeface="楷体" charset="0"/>
                <a:cs typeface="楷体" charset="0"/>
              </a:rPr>
              <a:t>&amp;</a:t>
            </a:r>
            <a:r>
              <a:rPr lang="zh-CN" altLang="en-US" dirty="0">
                <a:latin typeface="楷体" charset="0"/>
                <a:ea typeface="楷体" charset="0"/>
                <a:cs typeface="楷体" charset="0"/>
              </a:rPr>
              <a:t>分类检索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高级检索</a:t>
            </a:r>
            <a:r>
              <a:rPr lang="en-US" altLang="zh-CN" dirty="0">
                <a:latin typeface="楷体" charset="0"/>
                <a:ea typeface="楷体" charset="0"/>
                <a:cs typeface="楷体" charset="0"/>
              </a:rPr>
              <a:t>&amp;</a:t>
            </a:r>
            <a:r>
              <a:rPr lang="zh-CN" altLang="en-US" dirty="0">
                <a:latin typeface="楷体" charset="0"/>
                <a:ea typeface="楷体" charset="0"/>
                <a:cs typeface="楷体" charset="0"/>
              </a:rPr>
              <a:t>专业检索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检索历史</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二次检索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智能检索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跨语言检索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扩展检索（敬请期待</a:t>
            </a:r>
            <a:r>
              <a:rPr lang="en-US" altLang="zh-CN" dirty="0">
                <a:latin typeface="楷体" charset="0"/>
                <a:ea typeface="楷体" charset="0"/>
                <a:cs typeface="楷体" charset="0"/>
              </a:rPr>
              <a:t>……</a:t>
            </a:r>
            <a:r>
              <a:rPr lang="zh-CN" altLang="en-US" dirty="0">
                <a:latin typeface="楷体" charset="0"/>
                <a:ea typeface="楷体" charset="0"/>
                <a:cs typeface="楷体" charset="0"/>
              </a:rPr>
              <a:t>）</a:t>
            </a:r>
            <a:endParaRPr lang="en-US" altLang="zh-CN" dirty="0">
              <a:latin typeface="楷体" charset="0"/>
              <a:ea typeface="楷体" charset="0"/>
              <a:cs typeface="楷体" charset="0"/>
            </a:endParaRPr>
          </a:p>
        </p:txBody>
      </p:sp>
      <p:pic>
        <p:nvPicPr>
          <p:cNvPr id="19" name="图片 18" hidden="1">
            <a:extLst>
              <a:ext uri="{FF2B5EF4-FFF2-40B4-BE49-F238E27FC236}">
                <a16:creationId xmlns:a16="http://schemas.microsoft.com/office/drawing/2014/main" xmlns="" id="{EEED243F-E7F5-4F50-AF65-54BAAC9D13C4}"/>
              </a:ext>
            </a:extLst>
          </p:cNvPr>
          <p:cNvPicPr>
            <a:picLocks noChangeAspect="1"/>
          </p:cNvPicPr>
          <p:nvPr/>
        </p:nvPicPr>
        <p:blipFill>
          <a:blip r:embed="rId10"/>
          <a:stretch>
            <a:fillRect/>
          </a:stretch>
        </p:blipFill>
        <p:spPr>
          <a:xfrm>
            <a:off x="3065574" y="1290199"/>
            <a:ext cx="5926176" cy="2919676"/>
          </a:xfrm>
          <a:prstGeom prst="rect">
            <a:avLst/>
          </a:prstGeom>
        </p:spPr>
      </p:pic>
      <p:sp>
        <p:nvSpPr>
          <p:cNvPr id="16" name="文本框 15"/>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a:rPr>
              <a:t> 发      现</a:t>
            </a:r>
          </a:p>
        </p:txBody>
      </p:sp>
      <p:sp>
        <p:nvSpPr>
          <p:cNvPr id="7" name="对话气泡: 矩形 6">
            <a:extLst>
              <a:ext uri="{FF2B5EF4-FFF2-40B4-BE49-F238E27FC236}">
                <a16:creationId xmlns:a16="http://schemas.microsoft.com/office/drawing/2014/main" xmlns="" id="{F8E27EB4-26AE-475F-8482-D6F33830CF4C}"/>
              </a:ext>
            </a:extLst>
          </p:cNvPr>
          <p:cNvSpPr/>
          <p:nvPr/>
        </p:nvSpPr>
        <p:spPr>
          <a:xfrm>
            <a:off x="67144" y="3215875"/>
            <a:ext cx="1268042" cy="1381338"/>
          </a:xfrm>
          <a:prstGeom prst="wedgeRectCallout">
            <a:avLst>
              <a:gd name="adj1" fmla="val 81463"/>
              <a:gd name="adj2" fmla="val 3700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对于英文文献投稿非常有用！ </a:t>
            </a:r>
          </a:p>
        </p:txBody>
      </p:sp>
      <p:sp>
        <p:nvSpPr>
          <p:cNvPr id="20" name="对话气泡: 矩形 19">
            <a:extLst>
              <a:ext uri="{FF2B5EF4-FFF2-40B4-BE49-F238E27FC236}">
                <a16:creationId xmlns:a16="http://schemas.microsoft.com/office/drawing/2014/main" xmlns="" id="{F1E927FE-D05A-48A3-A9E3-46118926CA0D}"/>
              </a:ext>
            </a:extLst>
          </p:cNvPr>
          <p:cNvSpPr/>
          <p:nvPr/>
        </p:nvSpPr>
        <p:spPr>
          <a:xfrm>
            <a:off x="7574144" y="2272335"/>
            <a:ext cx="1417605" cy="1474793"/>
          </a:xfrm>
          <a:prstGeom prst="wedgeRectCallout">
            <a:avLst>
              <a:gd name="adj1" fmla="val -70491"/>
              <a:gd name="adj2" fmla="val 784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a:t>英文文献研究热点</a:t>
            </a:r>
            <a:endParaRPr lang="en-US" altLang="zh-CN" dirty="0"/>
          </a:p>
          <a:p>
            <a:pPr algn="ctr"/>
            <a:r>
              <a:rPr lang="zh-CN" altLang="en-US" dirty="0"/>
              <a:t>深度揭示</a:t>
            </a:r>
          </a:p>
        </p:txBody>
      </p:sp>
    </p:spTree>
    <p:extLst>
      <p:ext uri="{BB962C8B-B14F-4D97-AF65-F5344CB8AC3E}">
        <p14:creationId xmlns:p14="http://schemas.microsoft.com/office/powerpoint/2010/main" val="26457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7"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9144000" cy="330200"/>
          </a:xfrm>
          <a:prstGeom prst="rect">
            <a:avLst/>
          </a:prstGeom>
        </p:spPr>
      </p:pic>
      <p:pic>
        <p:nvPicPr>
          <p:cNvPr id="3" name="图片 2"/>
          <p:cNvPicPr>
            <a:picLocks noChangeAspect="1"/>
          </p:cNvPicPr>
          <p:nvPr/>
        </p:nvPicPr>
        <p:blipFill>
          <a:blip r:embed="rId4"/>
          <a:stretch>
            <a:fillRect/>
          </a:stretch>
        </p:blipFill>
        <p:spPr>
          <a:xfrm>
            <a:off x="605990" y="73356"/>
            <a:ext cx="660400" cy="203200"/>
          </a:xfrm>
          <a:prstGeom prst="rect">
            <a:avLst/>
          </a:prstGeom>
        </p:spPr>
      </p:pic>
      <p:pic>
        <p:nvPicPr>
          <p:cNvPr id="4" name="图片 3"/>
          <p:cNvPicPr>
            <a:picLocks noChangeAspect="1"/>
          </p:cNvPicPr>
          <p:nvPr/>
        </p:nvPicPr>
        <p:blipFill>
          <a:blip r:embed="rId5"/>
          <a:stretch>
            <a:fillRect/>
          </a:stretch>
        </p:blipFill>
        <p:spPr>
          <a:xfrm>
            <a:off x="1398902" y="86056"/>
            <a:ext cx="1054100" cy="190500"/>
          </a:xfrm>
          <a:prstGeom prst="rect">
            <a:avLst/>
          </a:prstGeom>
        </p:spPr>
      </p:pic>
      <p:sp>
        <p:nvSpPr>
          <p:cNvPr id="15" name="矩形 14">
            <a:extLst>
              <a:ext uri="{FF2B5EF4-FFF2-40B4-BE49-F238E27FC236}">
                <a16:creationId xmlns:a16="http://schemas.microsoft.com/office/drawing/2014/main" xmlns="" id="{709FBE3C-FD88-4C24-B34F-F465717AB565}"/>
              </a:ext>
            </a:extLst>
          </p:cNvPr>
          <p:cNvSpPr/>
          <p:nvPr/>
        </p:nvSpPr>
        <p:spPr>
          <a:xfrm>
            <a:off x="213482" y="1005570"/>
            <a:ext cx="2105816" cy="2108269"/>
          </a:xfrm>
          <a:prstGeom prst="rect">
            <a:avLst/>
          </a:prstGeom>
        </p:spPr>
        <p:txBody>
          <a:bodyPr wrap="square">
            <a:spAutoFit/>
          </a:bodyPr>
          <a:lstStyle/>
          <a:p>
            <a:pPr marL="285750" indent="-285750">
              <a:spcBef>
                <a:spcPts val="600"/>
              </a:spcBef>
              <a:spcAft>
                <a:spcPts val="600"/>
              </a:spcAft>
              <a:buSzPct val="75000"/>
              <a:buFont typeface="Wingdings" panose="05000000000000000000" pitchFamily="2" charset="2"/>
              <a:buChar char="n"/>
              <a:defRPr/>
            </a:pPr>
            <a:r>
              <a:rPr lang="zh-CN" altLang="en-US" sz="1600" b="1" dirty="0">
                <a:latin typeface="楷体" panose="02010609060101010101" pitchFamily="49" charset="-122"/>
                <a:ea typeface="楷体" panose="02010609060101010101" pitchFamily="49" charset="-122"/>
                <a:cs typeface="楷体" charset="0"/>
              </a:rPr>
              <a:t>词表检索</a:t>
            </a:r>
            <a:endParaRPr lang="en-US" altLang="zh-CN" sz="1600" b="1" dirty="0">
              <a:latin typeface="楷体" panose="02010609060101010101" pitchFamily="49" charset="-122"/>
              <a:ea typeface="楷体" panose="02010609060101010101" pitchFamily="49" charset="-122"/>
              <a:cs typeface="楷体" charset="0"/>
            </a:endParaRPr>
          </a:p>
          <a:p>
            <a:pPr>
              <a:lnSpc>
                <a:spcPct val="150000"/>
              </a:lnSpc>
              <a:spcBef>
                <a:spcPts val="600"/>
              </a:spcBef>
              <a:spcAft>
                <a:spcPts val="600"/>
              </a:spcAft>
              <a:buSzPct val="75000"/>
              <a:defRPr/>
            </a:pPr>
            <a:r>
              <a:rPr lang="zh-CN" altLang="en-US" sz="1400" dirty="0">
                <a:latin typeface="楷体" panose="02010609060101010101" pitchFamily="49" charset="-122"/>
                <a:ea typeface="楷体" panose="02010609060101010101" pitchFamily="49" charset="-122"/>
                <a:cs typeface="楷体" charset="0"/>
              </a:rPr>
              <a:t>基于词表，对检索词进行词间关系的可视化展示，点击图示词即可执行检索，引导用户深层次的知识发现。</a:t>
            </a:r>
            <a:endParaRPr lang="en-US" altLang="zh-CN" sz="1400" dirty="0">
              <a:latin typeface="楷体" panose="02010609060101010101" pitchFamily="49" charset="-122"/>
              <a:ea typeface="楷体" panose="02010609060101010101" pitchFamily="49" charset="-122"/>
              <a:cs typeface="楷体" charset="0"/>
            </a:endParaRPr>
          </a:p>
        </p:txBody>
      </p:sp>
      <p:grpSp>
        <p:nvGrpSpPr>
          <p:cNvPr id="31" name="组合 30" hidden="1">
            <a:extLst>
              <a:ext uri="{FF2B5EF4-FFF2-40B4-BE49-F238E27FC236}">
                <a16:creationId xmlns:a16="http://schemas.microsoft.com/office/drawing/2014/main" xmlns="" id="{2E65D0E3-A7DF-46C9-8D62-BBFBE11CAD24}"/>
              </a:ext>
            </a:extLst>
          </p:cNvPr>
          <p:cNvGrpSpPr/>
          <p:nvPr/>
        </p:nvGrpSpPr>
        <p:grpSpPr>
          <a:xfrm>
            <a:off x="67144" y="1377095"/>
            <a:ext cx="5514919" cy="2550102"/>
            <a:chOff x="67144" y="1377095"/>
            <a:chExt cx="5514919" cy="2550102"/>
          </a:xfrm>
        </p:grpSpPr>
        <p:pic>
          <p:nvPicPr>
            <p:cNvPr id="23" name="图片 22">
              <a:extLst>
                <a:ext uri="{FF2B5EF4-FFF2-40B4-BE49-F238E27FC236}">
                  <a16:creationId xmlns:a16="http://schemas.microsoft.com/office/drawing/2014/main" xmlns="" id="{55E5F81B-EAC1-4628-BCEC-BED24A34BDC4}"/>
                </a:ext>
              </a:extLst>
            </p:cNvPr>
            <p:cNvPicPr>
              <a:picLocks noChangeAspect="1"/>
            </p:cNvPicPr>
            <p:nvPr/>
          </p:nvPicPr>
          <p:blipFill>
            <a:blip r:embed="rId6"/>
            <a:stretch>
              <a:fillRect/>
            </a:stretch>
          </p:blipFill>
          <p:spPr>
            <a:xfrm>
              <a:off x="165403" y="1741082"/>
              <a:ext cx="5356617" cy="1062506"/>
            </a:xfrm>
            <a:prstGeom prst="rect">
              <a:avLst/>
            </a:prstGeom>
          </p:spPr>
        </p:pic>
        <p:sp>
          <p:nvSpPr>
            <p:cNvPr id="25" name="文本框 24">
              <a:extLst>
                <a:ext uri="{FF2B5EF4-FFF2-40B4-BE49-F238E27FC236}">
                  <a16:creationId xmlns:a16="http://schemas.microsoft.com/office/drawing/2014/main" xmlns="" id="{078863EA-CF3A-49EC-9732-C8334CD59325}"/>
                </a:ext>
              </a:extLst>
            </p:cNvPr>
            <p:cNvSpPr txBox="1"/>
            <p:nvPr/>
          </p:nvSpPr>
          <p:spPr>
            <a:xfrm>
              <a:off x="67144" y="1377095"/>
              <a:ext cx="3610776" cy="369332"/>
            </a:xfrm>
            <a:prstGeom prst="rect">
              <a:avLst/>
            </a:prstGeom>
            <a:solidFill>
              <a:schemeClr val="bg1"/>
            </a:solidFill>
          </p:spPr>
          <p:txBody>
            <a:bodyPr wrap="square" rtlCol="0">
              <a:spAutoFit/>
            </a:bodyPr>
            <a:lstStyle/>
            <a:p>
              <a:r>
                <a:rPr lang="zh-CN" altLang="en-US" dirty="0">
                  <a:solidFill>
                    <a:srgbClr val="C00000"/>
                  </a:solidFill>
                </a:rPr>
                <a:t>实体识别：人名、刊名、机构名</a:t>
              </a:r>
            </a:p>
          </p:txBody>
        </p:sp>
        <p:pic>
          <p:nvPicPr>
            <p:cNvPr id="27" name="图片 26">
              <a:extLst>
                <a:ext uri="{FF2B5EF4-FFF2-40B4-BE49-F238E27FC236}">
                  <a16:creationId xmlns:a16="http://schemas.microsoft.com/office/drawing/2014/main" xmlns="" id="{93316CC8-E997-4EDB-A316-37F8B42A6D40}"/>
                </a:ext>
              </a:extLst>
            </p:cNvPr>
            <p:cNvPicPr>
              <a:picLocks noChangeAspect="1"/>
            </p:cNvPicPr>
            <p:nvPr/>
          </p:nvPicPr>
          <p:blipFill>
            <a:blip r:embed="rId7"/>
            <a:stretch>
              <a:fillRect/>
            </a:stretch>
          </p:blipFill>
          <p:spPr>
            <a:xfrm>
              <a:off x="165402" y="3397074"/>
              <a:ext cx="5356617" cy="530123"/>
            </a:xfrm>
            <a:prstGeom prst="rect">
              <a:avLst/>
            </a:prstGeom>
          </p:spPr>
        </p:pic>
        <p:sp>
          <p:nvSpPr>
            <p:cNvPr id="29" name="文本框 28">
              <a:extLst>
                <a:ext uri="{FF2B5EF4-FFF2-40B4-BE49-F238E27FC236}">
                  <a16:creationId xmlns:a16="http://schemas.microsoft.com/office/drawing/2014/main" xmlns="" id="{5A1CC46B-6B4E-4B80-9FE8-E217A971AB44}"/>
                </a:ext>
              </a:extLst>
            </p:cNvPr>
            <p:cNvSpPr txBox="1"/>
            <p:nvPr/>
          </p:nvSpPr>
          <p:spPr>
            <a:xfrm>
              <a:off x="111663" y="3031209"/>
              <a:ext cx="5470400" cy="369332"/>
            </a:xfrm>
            <a:prstGeom prst="rect">
              <a:avLst/>
            </a:prstGeom>
            <a:solidFill>
              <a:schemeClr val="bg1"/>
            </a:solidFill>
          </p:spPr>
          <p:txBody>
            <a:bodyPr wrap="square" rtlCol="0">
              <a:spAutoFit/>
            </a:bodyPr>
            <a:lstStyle/>
            <a:p>
              <a:r>
                <a:rPr lang="zh-CN" altLang="en-US" dirty="0">
                  <a:solidFill>
                    <a:srgbClr val="C00000"/>
                  </a:solidFill>
                </a:rPr>
                <a:t>组合检索：作者刊名、作者主题、主题刊名、合作者</a:t>
              </a:r>
            </a:p>
          </p:txBody>
        </p:sp>
      </p:grpSp>
      <p:pic>
        <p:nvPicPr>
          <p:cNvPr id="32" name="图片 31" hidden="1">
            <a:extLst>
              <a:ext uri="{FF2B5EF4-FFF2-40B4-BE49-F238E27FC236}">
                <a16:creationId xmlns:a16="http://schemas.microsoft.com/office/drawing/2014/main" xmlns="" id="{F6C3DE7F-2DD9-44BB-A6E6-BF02003FA0AC}"/>
              </a:ext>
            </a:extLst>
          </p:cNvPr>
          <p:cNvPicPr>
            <a:picLocks noChangeAspect="1"/>
          </p:cNvPicPr>
          <p:nvPr/>
        </p:nvPicPr>
        <p:blipFill>
          <a:blip r:embed="rId8"/>
          <a:stretch>
            <a:fillRect/>
          </a:stretch>
        </p:blipFill>
        <p:spPr>
          <a:xfrm>
            <a:off x="125677" y="1394163"/>
            <a:ext cx="5456386" cy="3203051"/>
          </a:xfrm>
          <a:prstGeom prst="rect">
            <a:avLst/>
          </a:prstGeom>
        </p:spPr>
      </p:pic>
      <p:sp>
        <p:nvSpPr>
          <p:cNvPr id="24" name="矩形 23" hidden="1">
            <a:extLst>
              <a:ext uri="{FF2B5EF4-FFF2-40B4-BE49-F238E27FC236}">
                <a16:creationId xmlns:a16="http://schemas.microsoft.com/office/drawing/2014/main" xmlns="" id="{568DCCAF-E8C5-4D13-BF06-A557EC6C2CE2}"/>
              </a:ext>
            </a:extLst>
          </p:cNvPr>
          <p:cNvSpPr/>
          <p:nvPr/>
        </p:nvSpPr>
        <p:spPr>
          <a:xfrm>
            <a:off x="4548830" y="1280622"/>
            <a:ext cx="4343160" cy="2954655"/>
          </a:xfrm>
          <a:prstGeom prst="rect">
            <a:avLst/>
          </a:prstGeom>
          <a:solidFill>
            <a:srgbClr val="FFFFFF"/>
          </a:solidFill>
        </p:spPr>
        <p:txBody>
          <a:bodyPr wrap="square">
            <a:spAutoFit/>
          </a:bodyPr>
          <a:lstStyle/>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统一检索</a:t>
            </a:r>
            <a:r>
              <a:rPr lang="en-US" altLang="zh-CN" dirty="0">
                <a:latin typeface="楷体" charset="0"/>
                <a:ea typeface="楷体" charset="0"/>
                <a:cs typeface="楷体" charset="0"/>
              </a:rPr>
              <a:t>&amp;</a:t>
            </a:r>
            <a:r>
              <a:rPr lang="zh-CN" altLang="en-US" dirty="0">
                <a:latin typeface="楷体" charset="0"/>
                <a:ea typeface="楷体" charset="0"/>
                <a:cs typeface="楷体" charset="0"/>
              </a:rPr>
              <a:t>分类检索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高级检索</a:t>
            </a:r>
            <a:r>
              <a:rPr lang="en-US" altLang="zh-CN" dirty="0">
                <a:latin typeface="楷体" charset="0"/>
                <a:ea typeface="楷体" charset="0"/>
                <a:cs typeface="楷体" charset="0"/>
              </a:rPr>
              <a:t>&amp;</a:t>
            </a:r>
            <a:r>
              <a:rPr lang="zh-CN" altLang="en-US" dirty="0">
                <a:latin typeface="楷体" charset="0"/>
                <a:ea typeface="楷体" charset="0"/>
                <a:cs typeface="楷体" charset="0"/>
              </a:rPr>
              <a:t>专业检索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检索历史</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二次检索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智能检索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跨语言检索</a:t>
            </a:r>
            <a:endParaRPr lang="en-US" altLang="zh-CN" dirty="0">
              <a:latin typeface="楷体" charset="0"/>
              <a:ea typeface="楷体" charset="0"/>
              <a:cs typeface="楷体" charset="0"/>
            </a:endParaRPr>
          </a:p>
          <a:p>
            <a:pPr marL="285750" indent="-285750">
              <a:spcBef>
                <a:spcPts val="600"/>
              </a:spcBef>
              <a:spcAft>
                <a:spcPts val="600"/>
              </a:spcAft>
              <a:buSzPct val="75000"/>
              <a:buFont typeface="Wingdings" panose="05000000000000000000" pitchFamily="2" charset="2"/>
              <a:buChar char="ü"/>
              <a:defRPr/>
            </a:pPr>
            <a:r>
              <a:rPr lang="zh-CN" altLang="en-US" dirty="0">
                <a:latin typeface="楷体" charset="0"/>
                <a:ea typeface="楷体" charset="0"/>
                <a:cs typeface="楷体" charset="0"/>
              </a:rPr>
              <a:t>扩展检索（敬请期待</a:t>
            </a:r>
            <a:r>
              <a:rPr lang="en-US" altLang="zh-CN" dirty="0">
                <a:latin typeface="楷体" charset="0"/>
                <a:ea typeface="楷体" charset="0"/>
                <a:cs typeface="楷体" charset="0"/>
              </a:rPr>
              <a:t>……</a:t>
            </a:r>
            <a:r>
              <a:rPr lang="zh-CN" altLang="en-US" dirty="0">
                <a:latin typeface="楷体" charset="0"/>
                <a:ea typeface="楷体" charset="0"/>
                <a:cs typeface="楷体" charset="0"/>
              </a:rPr>
              <a:t>）</a:t>
            </a:r>
            <a:endParaRPr lang="en-US" altLang="zh-CN" dirty="0">
              <a:latin typeface="楷体" charset="0"/>
              <a:ea typeface="楷体" charset="0"/>
              <a:cs typeface="楷体" charset="0"/>
            </a:endParaRPr>
          </a:p>
        </p:txBody>
      </p:sp>
      <p:pic>
        <p:nvPicPr>
          <p:cNvPr id="19" name="图片 18" hidden="1">
            <a:extLst>
              <a:ext uri="{FF2B5EF4-FFF2-40B4-BE49-F238E27FC236}">
                <a16:creationId xmlns:a16="http://schemas.microsoft.com/office/drawing/2014/main" xmlns="" id="{EEED243F-E7F5-4F50-AF65-54BAAC9D13C4}"/>
              </a:ext>
            </a:extLst>
          </p:cNvPr>
          <p:cNvPicPr>
            <a:picLocks noChangeAspect="1"/>
          </p:cNvPicPr>
          <p:nvPr/>
        </p:nvPicPr>
        <p:blipFill>
          <a:blip r:embed="rId9"/>
          <a:stretch>
            <a:fillRect/>
          </a:stretch>
        </p:blipFill>
        <p:spPr>
          <a:xfrm>
            <a:off x="3065574" y="1290199"/>
            <a:ext cx="5926176" cy="2919676"/>
          </a:xfrm>
          <a:prstGeom prst="rect">
            <a:avLst/>
          </a:prstGeom>
        </p:spPr>
      </p:pic>
      <p:sp>
        <p:nvSpPr>
          <p:cNvPr id="18" name="文本框 17"/>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a:rPr>
              <a:t> 发      现</a:t>
            </a:r>
          </a:p>
        </p:txBody>
      </p:sp>
      <p:pic>
        <p:nvPicPr>
          <p:cNvPr id="2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1168" y="4327"/>
            <a:ext cx="4843370" cy="515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8768" y="687823"/>
            <a:ext cx="6466502" cy="400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30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grpId="0" nodeType="withEffect">
                                  <p:stCondLst>
                                    <p:cond delay="500"/>
                                  </p:stCondLst>
                                  <p:childTnLst>
                                    <p:set>
                                      <p:cBhvr>
                                        <p:cTn id="8" dur="1" fill="hold">
                                          <p:stCondLst>
                                            <p:cond delay="0"/>
                                          </p:stCondLst>
                                        </p:cTn>
                                        <p:tgtEl>
                                          <p:spTgt spid="2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par>
                                <p:cTn id="19" presetID="22" presetClass="entr" presetSubtype="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290"/>
                                        </p:tgtEl>
                                        <p:attrNameLst>
                                          <p:attrName>style.visibility</p:attrName>
                                        </p:attrNameLst>
                                      </p:cBhvr>
                                      <p:to>
                                        <p:strVal val="visible"/>
                                      </p:to>
                                    </p:set>
                                    <p:anim calcmode="lin" valueType="num">
                                      <p:cBhvr additive="base">
                                        <p:cTn id="26" dur="500" fill="hold"/>
                                        <p:tgtEl>
                                          <p:spTgt spid="12290"/>
                                        </p:tgtEl>
                                        <p:attrNameLst>
                                          <p:attrName>ppt_x</p:attrName>
                                        </p:attrNameLst>
                                      </p:cBhvr>
                                      <p:tavLst>
                                        <p:tav tm="0">
                                          <p:val>
                                            <p:strVal val="#ppt_x"/>
                                          </p:val>
                                        </p:tav>
                                        <p:tav tm="100000">
                                          <p:val>
                                            <p:strVal val="#ppt_x"/>
                                          </p:val>
                                        </p:tav>
                                      </p:tavLst>
                                    </p:anim>
                                    <p:anim calcmode="lin" valueType="num">
                                      <p:cBhvr additive="base">
                                        <p:cTn id="27"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78192" y="0"/>
            <a:ext cx="4051300" cy="5143500"/>
          </a:xfrm>
          <a:prstGeom prst="rect">
            <a:avLst/>
          </a:prstGeom>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398902" y="54681"/>
            <a:ext cx="1031051" cy="261610"/>
          </a:xfrm>
          <a:prstGeom prst="rect">
            <a:avLst/>
          </a:prstGeom>
          <a:noFill/>
        </p:spPr>
        <p:txBody>
          <a:bodyPr wrap="none" rtlCol="0">
            <a:spAutoFit/>
          </a:bodyPr>
          <a:lstStyle/>
          <a:p>
            <a:r>
              <a:rPr lang="zh-CN" altLang="en-US" sz="1100" dirty="0" smtClean="0">
                <a:solidFill>
                  <a:srgbClr val="FFFFFF"/>
                </a:solidFill>
                <a:ea typeface="微软雅黑"/>
              </a:rPr>
              <a:t>高级检索技巧</a:t>
            </a:r>
            <a:endParaRPr lang="zh-CN" altLang="en-US" sz="1100" dirty="0">
              <a:solidFill>
                <a:srgbClr val="FFFFFF"/>
              </a:solidFill>
              <a:ea typeface="微软雅黑"/>
            </a:endParaRPr>
          </a:p>
        </p:txBody>
      </p:sp>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555" y="447544"/>
            <a:ext cx="7542641" cy="424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6025" y="3028527"/>
            <a:ext cx="438232" cy="38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38805" y="2759384"/>
            <a:ext cx="861600" cy="213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6552" y="2771775"/>
            <a:ext cx="696898" cy="25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6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1000"/>
                                        <p:tgtEl>
                                          <p:spTgt spid="8196"/>
                                        </p:tgtEl>
                                      </p:cBhvr>
                                    </p:animEffect>
                                    <p:anim calcmode="lin" valueType="num">
                                      <p:cBhvr>
                                        <p:cTn id="15" dur="1000" fill="hold"/>
                                        <p:tgtEl>
                                          <p:spTgt spid="8196"/>
                                        </p:tgtEl>
                                        <p:attrNameLst>
                                          <p:attrName>ppt_x</p:attrName>
                                        </p:attrNameLst>
                                      </p:cBhvr>
                                      <p:tavLst>
                                        <p:tav tm="0">
                                          <p:val>
                                            <p:strVal val="#ppt_x"/>
                                          </p:val>
                                        </p:tav>
                                        <p:tav tm="100000">
                                          <p:val>
                                            <p:strVal val="#ppt_x"/>
                                          </p:val>
                                        </p:tav>
                                      </p:tavLst>
                                    </p:anim>
                                    <p:anim calcmode="lin" valueType="num">
                                      <p:cBhvr>
                                        <p:cTn id="16"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fade">
                                      <p:cBhvr>
                                        <p:cTn id="21" dur="1000"/>
                                        <p:tgtEl>
                                          <p:spTgt spid="8197"/>
                                        </p:tgtEl>
                                      </p:cBhvr>
                                    </p:animEffect>
                                    <p:anim calcmode="lin" valueType="num">
                                      <p:cBhvr>
                                        <p:cTn id="22" dur="1000" fill="hold"/>
                                        <p:tgtEl>
                                          <p:spTgt spid="8197"/>
                                        </p:tgtEl>
                                        <p:attrNameLst>
                                          <p:attrName>ppt_x</p:attrName>
                                        </p:attrNameLst>
                                      </p:cBhvr>
                                      <p:tavLst>
                                        <p:tav tm="0">
                                          <p:val>
                                            <p:strVal val="#ppt_x"/>
                                          </p:val>
                                        </p:tav>
                                        <p:tav tm="100000">
                                          <p:val>
                                            <p:strVal val="#ppt_x"/>
                                          </p:val>
                                        </p:tav>
                                      </p:tavLst>
                                    </p:anim>
                                    <p:anim calcmode="lin" valueType="num">
                                      <p:cBhvr>
                                        <p:cTn id="23"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8732" y="-7143"/>
            <a:ext cx="4051300" cy="5143500"/>
          </a:xfrm>
          <a:prstGeom prst="rect">
            <a:avLst/>
          </a:prstGeom>
        </p:spPr>
      </p:pic>
      <p:pic>
        <p:nvPicPr>
          <p:cNvPr id="2" name="图片 1"/>
          <p:cNvPicPr>
            <a:picLocks noChangeAspect="1"/>
          </p:cNvPicPr>
          <p:nvPr/>
        </p:nvPicPr>
        <p:blipFill>
          <a:blip r:embed="rId4"/>
          <a:stretch>
            <a:fillRect/>
          </a:stretch>
        </p:blipFill>
        <p:spPr>
          <a:xfrm>
            <a:off x="0" y="0"/>
            <a:ext cx="9144000" cy="330200"/>
          </a:xfrm>
          <a:prstGeom prst="rect">
            <a:avLst/>
          </a:prstGeom>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421951" y="54681"/>
            <a:ext cx="1031051" cy="261610"/>
          </a:xfrm>
          <a:prstGeom prst="rect">
            <a:avLst/>
          </a:prstGeom>
          <a:noFill/>
        </p:spPr>
        <p:txBody>
          <a:bodyPr wrap="none" rtlCol="0">
            <a:spAutoFit/>
          </a:bodyPr>
          <a:lstStyle/>
          <a:p>
            <a:r>
              <a:rPr lang="zh-CN" altLang="en-US" sz="1100" dirty="0">
                <a:solidFill>
                  <a:srgbClr val="FFFFFF"/>
                </a:solidFill>
                <a:ea typeface="微软雅黑"/>
              </a:rPr>
              <a:t>高级检索技巧</a:t>
            </a:r>
          </a:p>
        </p:txBody>
      </p:sp>
      <p:sp>
        <p:nvSpPr>
          <p:cNvPr id="11" name="Rectangle 2"/>
          <p:cNvSpPr>
            <a:spLocks noChangeArrowheads="1"/>
          </p:cNvSpPr>
          <p:nvPr/>
        </p:nvSpPr>
        <p:spPr bwMode="auto">
          <a:xfrm>
            <a:off x="1588294" y="408782"/>
            <a:ext cx="6840538" cy="3281362"/>
          </a:xfrm>
          <a:prstGeom prst="rect">
            <a:avLst/>
          </a:prstGeom>
          <a:solidFill>
            <a:schemeClr val="bg1"/>
          </a:solidFill>
          <a:ln w="25400">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grpSp>
        <p:nvGrpSpPr>
          <p:cNvPr id="12" name="Group 3"/>
          <p:cNvGrpSpPr>
            <a:grpSpLocks/>
          </p:cNvGrpSpPr>
          <p:nvPr/>
        </p:nvGrpSpPr>
        <p:grpSpPr bwMode="auto">
          <a:xfrm>
            <a:off x="1804194" y="2118519"/>
            <a:ext cx="2232025" cy="1365250"/>
            <a:chOff x="702" y="1876"/>
            <a:chExt cx="1406" cy="860"/>
          </a:xfrm>
        </p:grpSpPr>
        <p:sp>
          <p:nvSpPr>
            <p:cNvPr id="13" name="Rectangle 4"/>
            <p:cNvSpPr>
              <a:spLocks noChangeArrowheads="1"/>
            </p:cNvSpPr>
            <p:nvPr/>
          </p:nvSpPr>
          <p:spPr bwMode="auto">
            <a:xfrm>
              <a:off x="747" y="1930"/>
              <a:ext cx="1361" cy="806"/>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14" name="AutoShape 5"/>
            <p:cNvSpPr>
              <a:spLocks noChangeArrowheads="1"/>
            </p:cNvSpPr>
            <p:nvPr/>
          </p:nvSpPr>
          <p:spPr bwMode="auto">
            <a:xfrm>
              <a:off x="877" y="1930"/>
              <a:ext cx="655" cy="227"/>
            </a:xfrm>
            <a:prstGeom prst="roundRect">
              <a:avLst>
                <a:gd name="adj" fmla="val 16667"/>
              </a:avLst>
            </a:prstGeom>
            <a:solidFill>
              <a:srgbClr val="99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a:solidFill>
                    <a:schemeClr val="bg1"/>
                  </a:solidFill>
                  <a:latin typeface="Arial Black" pitchFamily="34" charset="0"/>
                </a:rPr>
                <a:t>“ ”</a:t>
              </a:r>
            </a:p>
          </p:txBody>
        </p:sp>
        <p:sp>
          <p:nvSpPr>
            <p:cNvPr id="15" name="Oval 6"/>
            <p:cNvSpPr>
              <a:spLocks noChangeArrowheads="1"/>
            </p:cNvSpPr>
            <p:nvPr/>
          </p:nvSpPr>
          <p:spPr bwMode="auto">
            <a:xfrm>
              <a:off x="805" y="1885"/>
              <a:ext cx="807" cy="90"/>
            </a:xfrm>
            <a:prstGeom prst="ellipse">
              <a:avLst/>
            </a:prstGeom>
            <a:solidFill>
              <a:srgbClr val="99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16" name="Rectangle 7"/>
            <p:cNvSpPr>
              <a:spLocks noChangeArrowheads="1"/>
            </p:cNvSpPr>
            <p:nvPr/>
          </p:nvSpPr>
          <p:spPr bwMode="auto">
            <a:xfrm>
              <a:off x="702" y="1876"/>
              <a:ext cx="1191" cy="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17" name="Rectangle 8"/>
            <p:cNvSpPr>
              <a:spLocks noChangeArrowheads="1"/>
            </p:cNvSpPr>
            <p:nvPr/>
          </p:nvSpPr>
          <p:spPr bwMode="auto">
            <a:xfrm>
              <a:off x="761" y="2193"/>
              <a:ext cx="1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t>精确匹配</a:t>
              </a:r>
              <a:r>
                <a:rPr lang="en-US" altLang="zh-CN"/>
                <a:t>/</a:t>
              </a:r>
              <a:r>
                <a:rPr lang="zh-CN" altLang="en-US"/>
                <a:t>词组检索</a:t>
              </a:r>
            </a:p>
          </p:txBody>
        </p:sp>
        <p:sp>
          <p:nvSpPr>
            <p:cNvPr id="18" name="Rectangle 9"/>
            <p:cNvSpPr>
              <a:spLocks noChangeArrowheads="1"/>
            </p:cNvSpPr>
            <p:nvPr/>
          </p:nvSpPr>
          <p:spPr bwMode="auto">
            <a:xfrm>
              <a:off x="1019" y="2449"/>
              <a:ext cx="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a:solidFill>
                    <a:srgbClr val="663300"/>
                  </a:solidFill>
                </a:rPr>
                <a:t>"</a:t>
              </a:r>
              <a:r>
                <a:rPr lang="zh-CN" altLang="en-US"/>
                <a:t>一带一路</a:t>
              </a:r>
              <a:r>
                <a:rPr lang="en-US" altLang="zh-CN">
                  <a:solidFill>
                    <a:srgbClr val="663300"/>
                  </a:solidFill>
                </a:rPr>
                <a:t>"</a:t>
              </a:r>
            </a:p>
          </p:txBody>
        </p:sp>
      </p:grpSp>
      <p:grpSp>
        <p:nvGrpSpPr>
          <p:cNvPr id="19" name="Group 10"/>
          <p:cNvGrpSpPr>
            <a:grpSpLocks/>
          </p:cNvGrpSpPr>
          <p:nvPr/>
        </p:nvGrpSpPr>
        <p:grpSpPr bwMode="auto">
          <a:xfrm>
            <a:off x="4253707" y="2118519"/>
            <a:ext cx="1873251" cy="1365250"/>
            <a:chOff x="2290" y="1876"/>
            <a:chExt cx="1270" cy="860"/>
          </a:xfrm>
        </p:grpSpPr>
        <p:sp>
          <p:nvSpPr>
            <p:cNvPr id="20" name="Rectangle 11"/>
            <p:cNvSpPr>
              <a:spLocks noChangeArrowheads="1"/>
            </p:cNvSpPr>
            <p:nvPr/>
          </p:nvSpPr>
          <p:spPr bwMode="auto">
            <a:xfrm>
              <a:off x="2335" y="1930"/>
              <a:ext cx="1225" cy="806"/>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21" name="AutoShape 12"/>
            <p:cNvSpPr>
              <a:spLocks noChangeArrowheads="1"/>
            </p:cNvSpPr>
            <p:nvPr/>
          </p:nvSpPr>
          <p:spPr bwMode="auto">
            <a:xfrm>
              <a:off x="2465" y="1930"/>
              <a:ext cx="655" cy="227"/>
            </a:xfrm>
            <a:prstGeom prst="roundRect">
              <a:avLst>
                <a:gd name="adj" fmla="val 16667"/>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b="1">
                  <a:solidFill>
                    <a:schemeClr val="bg1"/>
                  </a:solidFill>
                  <a:latin typeface="Arial Black" pitchFamily="34" charset="0"/>
                </a:rPr>
                <a:t>（）</a:t>
              </a:r>
            </a:p>
          </p:txBody>
        </p:sp>
        <p:sp>
          <p:nvSpPr>
            <p:cNvPr id="22" name="Oval 13"/>
            <p:cNvSpPr>
              <a:spLocks noChangeArrowheads="1"/>
            </p:cNvSpPr>
            <p:nvPr/>
          </p:nvSpPr>
          <p:spPr bwMode="auto">
            <a:xfrm>
              <a:off x="2393" y="1885"/>
              <a:ext cx="807" cy="90"/>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23" name="Rectangle 14"/>
            <p:cNvSpPr>
              <a:spLocks noChangeArrowheads="1"/>
            </p:cNvSpPr>
            <p:nvPr/>
          </p:nvSpPr>
          <p:spPr bwMode="auto">
            <a:xfrm>
              <a:off x="2290" y="1876"/>
              <a:ext cx="1191" cy="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24" name="Rectangle 15"/>
            <p:cNvSpPr>
              <a:spLocks noChangeArrowheads="1"/>
            </p:cNvSpPr>
            <p:nvPr/>
          </p:nvSpPr>
          <p:spPr bwMode="auto">
            <a:xfrm>
              <a:off x="2562" y="2184"/>
              <a:ext cx="60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t>逻辑优先</a:t>
              </a:r>
            </a:p>
          </p:txBody>
        </p:sp>
        <p:sp>
          <p:nvSpPr>
            <p:cNvPr id="25" name="Rectangle 16"/>
            <p:cNvSpPr>
              <a:spLocks noChangeArrowheads="1"/>
            </p:cNvSpPr>
            <p:nvPr/>
          </p:nvSpPr>
          <p:spPr bwMode="auto">
            <a:xfrm>
              <a:off x="2380" y="2464"/>
              <a:ext cx="9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b="1" dirty="0">
                  <a:solidFill>
                    <a:srgbClr val="FF9900"/>
                  </a:solidFill>
                </a:rPr>
                <a:t>(</a:t>
              </a:r>
              <a:r>
                <a:rPr lang="en-US" altLang="zh-CN" sz="1600" dirty="0"/>
                <a:t>A</a:t>
              </a:r>
              <a:r>
                <a:rPr lang="en-US" altLang="zh-CN" sz="1600" dirty="0">
                  <a:solidFill>
                    <a:srgbClr val="FF0000"/>
                  </a:solidFill>
                </a:rPr>
                <a:t> </a:t>
              </a:r>
              <a:r>
                <a:rPr lang="en-US" altLang="zh-CN" sz="1600" dirty="0"/>
                <a:t>OR B</a:t>
              </a:r>
              <a:r>
                <a:rPr lang="en-US" altLang="zh-CN" sz="1600" b="1" dirty="0">
                  <a:solidFill>
                    <a:srgbClr val="FF9900"/>
                  </a:solidFill>
                </a:rPr>
                <a:t>)</a:t>
              </a:r>
              <a:r>
                <a:rPr lang="en-US" altLang="zh-CN" sz="1600" dirty="0"/>
                <a:t> AND C</a:t>
              </a:r>
            </a:p>
          </p:txBody>
        </p:sp>
      </p:grpSp>
      <p:sp>
        <p:nvSpPr>
          <p:cNvPr id="26" name="Rectangle 18"/>
          <p:cNvSpPr>
            <a:spLocks noChangeArrowheads="1"/>
          </p:cNvSpPr>
          <p:nvPr/>
        </p:nvSpPr>
        <p:spPr bwMode="auto">
          <a:xfrm>
            <a:off x="1875632" y="624682"/>
            <a:ext cx="2162175" cy="1296987"/>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27" name="Oval 20"/>
          <p:cNvSpPr>
            <a:spLocks noChangeArrowheads="1"/>
          </p:cNvSpPr>
          <p:nvPr/>
        </p:nvSpPr>
        <p:spPr bwMode="auto">
          <a:xfrm>
            <a:off x="1967707" y="505619"/>
            <a:ext cx="1682750" cy="225425"/>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28" name="Rectangle 22"/>
          <p:cNvSpPr>
            <a:spLocks noChangeArrowheads="1"/>
          </p:cNvSpPr>
          <p:nvPr/>
        </p:nvSpPr>
        <p:spPr bwMode="auto">
          <a:xfrm>
            <a:off x="2362994" y="1129507"/>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t>逻辑与</a:t>
            </a:r>
          </a:p>
        </p:txBody>
      </p:sp>
      <p:pic>
        <p:nvPicPr>
          <p:cNvPr id="29"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1182" y="1416844"/>
            <a:ext cx="7207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4"/>
          <p:cNvSpPr>
            <a:spLocks noChangeArrowheads="1"/>
          </p:cNvSpPr>
          <p:nvPr/>
        </p:nvSpPr>
        <p:spPr bwMode="auto">
          <a:xfrm>
            <a:off x="2034382" y="1496219"/>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t>A</a:t>
            </a:r>
            <a:r>
              <a:rPr lang="en-US" altLang="zh-CN" sz="1600">
                <a:solidFill>
                  <a:srgbClr val="FF0000"/>
                </a:solidFill>
              </a:rPr>
              <a:t> </a:t>
            </a:r>
            <a:r>
              <a:rPr lang="en-US" altLang="zh-CN" sz="1600">
                <a:solidFill>
                  <a:srgbClr val="CC0000"/>
                </a:solidFill>
              </a:rPr>
              <a:t>AND</a:t>
            </a:r>
            <a:r>
              <a:rPr lang="en-US" altLang="zh-CN" sz="1600">
                <a:solidFill>
                  <a:srgbClr val="FF0000"/>
                </a:solidFill>
              </a:rPr>
              <a:t> </a:t>
            </a:r>
            <a:r>
              <a:rPr lang="en-US" altLang="zh-CN" sz="1600"/>
              <a:t>B</a:t>
            </a:r>
          </a:p>
        </p:txBody>
      </p:sp>
      <p:grpSp>
        <p:nvGrpSpPr>
          <p:cNvPr id="31" name="Group 25"/>
          <p:cNvGrpSpPr>
            <a:grpSpLocks/>
          </p:cNvGrpSpPr>
          <p:nvPr/>
        </p:nvGrpSpPr>
        <p:grpSpPr bwMode="auto">
          <a:xfrm>
            <a:off x="4237832" y="538957"/>
            <a:ext cx="1889125" cy="1382712"/>
            <a:chOff x="1999" y="881"/>
            <a:chExt cx="1190" cy="871"/>
          </a:xfrm>
        </p:grpSpPr>
        <p:sp>
          <p:nvSpPr>
            <p:cNvPr id="32" name="Rectangle 26"/>
            <p:cNvSpPr>
              <a:spLocks noChangeArrowheads="1"/>
            </p:cNvSpPr>
            <p:nvPr/>
          </p:nvSpPr>
          <p:spPr bwMode="auto">
            <a:xfrm>
              <a:off x="2044" y="935"/>
              <a:ext cx="1145" cy="817"/>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33" name="AutoShape 27"/>
            <p:cNvSpPr>
              <a:spLocks noChangeArrowheads="1"/>
            </p:cNvSpPr>
            <p:nvPr/>
          </p:nvSpPr>
          <p:spPr bwMode="auto">
            <a:xfrm>
              <a:off x="2174" y="935"/>
              <a:ext cx="589" cy="227"/>
            </a:xfrm>
            <a:prstGeom prst="roundRect">
              <a:avLst>
                <a:gd name="adj" fmla="val 16667"/>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solidFill>
                    <a:schemeClr val="bg1"/>
                  </a:solidFill>
                  <a:latin typeface="Arial Black" pitchFamily="34" charset="0"/>
                </a:rPr>
                <a:t>OR +</a:t>
              </a:r>
              <a:endParaRPr lang="en-US" altLang="zh-CN" b="1" dirty="0">
                <a:solidFill>
                  <a:schemeClr val="bg1"/>
                </a:solidFill>
                <a:latin typeface="Arial Black" pitchFamily="34" charset="0"/>
              </a:endParaRPr>
            </a:p>
          </p:txBody>
        </p:sp>
        <p:sp>
          <p:nvSpPr>
            <p:cNvPr id="34" name="Oval 28"/>
            <p:cNvSpPr>
              <a:spLocks noChangeArrowheads="1"/>
            </p:cNvSpPr>
            <p:nvPr/>
          </p:nvSpPr>
          <p:spPr bwMode="auto">
            <a:xfrm>
              <a:off x="2102" y="890"/>
              <a:ext cx="726" cy="90"/>
            </a:xfrm>
            <a:prstGeom prst="ellipse">
              <a:avLst/>
            </a:prstGeom>
            <a:solidFill>
              <a:srgbClr val="3366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35" name="Rectangle 29"/>
            <p:cNvSpPr>
              <a:spLocks noChangeArrowheads="1"/>
            </p:cNvSpPr>
            <p:nvPr/>
          </p:nvSpPr>
          <p:spPr bwMode="auto">
            <a:xfrm>
              <a:off x="1999" y="881"/>
              <a:ext cx="1072" cy="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36" name="Rectangle 30"/>
            <p:cNvSpPr>
              <a:spLocks noChangeArrowheads="1"/>
            </p:cNvSpPr>
            <p:nvPr/>
          </p:nvSpPr>
          <p:spPr bwMode="auto">
            <a:xfrm>
              <a:off x="2351" y="1189"/>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dirty="0"/>
                <a:t>逻辑或</a:t>
              </a:r>
            </a:p>
          </p:txBody>
        </p:sp>
        <p:pic>
          <p:nvPicPr>
            <p:cNvPr id="37"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7" y="1434"/>
              <a:ext cx="454" cy="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2"/>
            <p:cNvSpPr>
              <a:spLocks noChangeArrowheads="1"/>
            </p:cNvSpPr>
            <p:nvPr/>
          </p:nvSpPr>
          <p:spPr bwMode="auto">
            <a:xfrm>
              <a:off x="2108" y="1484"/>
              <a:ext cx="5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t>A</a:t>
              </a:r>
              <a:r>
                <a:rPr lang="en-US" altLang="zh-CN" sz="1600">
                  <a:solidFill>
                    <a:srgbClr val="FF0000"/>
                  </a:solidFill>
                </a:rPr>
                <a:t> </a:t>
              </a:r>
              <a:r>
                <a:rPr lang="en-US" altLang="zh-CN" sz="1600">
                  <a:solidFill>
                    <a:srgbClr val="336699"/>
                  </a:solidFill>
                </a:rPr>
                <a:t>OR</a:t>
              </a:r>
              <a:r>
                <a:rPr lang="en-US" altLang="zh-CN" sz="1600">
                  <a:solidFill>
                    <a:srgbClr val="FF0000"/>
                  </a:solidFill>
                </a:rPr>
                <a:t> </a:t>
              </a:r>
              <a:r>
                <a:rPr lang="en-US" altLang="zh-CN" sz="1600"/>
                <a:t>B</a:t>
              </a:r>
            </a:p>
          </p:txBody>
        </p:sp>
      </p:grpSp>
      <p:grpSp>
        <p:nvGrpSpPr>
          <p:cNvPr id="39" name="Group 33"/>
          <p:cNvGrpSpPr>
            <a:grpSpLocks/>
          </p:cNvGrpSpPr>
          <p:nvPr/>
        </p:nvGrpSpPr>
        <p:grpSpPr bwMode="auto">
          <a:xfrm>
            <a:off x="6325394" y="538957"/>
            <a:ext cx="1889125" cy="1382712"/>
            <a:chOff x="3287" y="881"/>
            <a:chExt cx="1190" cy="871"/>
          </a:xfrm>
        </p:grpSpPr>
        <p:sp>
          <p:nvSpPr>
            <p:cNvPr id="40" name="Rectangle 34"/>
            <p:cNvSpPr>
              <a:spLocks noChangeArrowheads="1"/>
            </p:cNvSpPr>
            <p:nvPr/>
          </p:nvSpPr>
          <p:spPr bwMode="auto">
            <a:xfrm>
              <a:off x="3332" y="935"/>
              <a:ext cx="1145" cy="817"/>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41" name="AutoShape 35"/>
            <p:cNvSpPr>
              <a:spLocks noChangeArrowheads="1"/>
            </p:cNvSpPr>
            <p:nvPr/>
          </p:nvSpPr>
          <p:spPr bwMode="auto">
            <a:xfrm>
              <a:off x="3462" y="935"/>
              <a:ext cx="589" cy="227"/>
            </a:xfrm>
            <a:prstGeom prst="roundRect">
              <a:avLst>
                <a:gd name="adj" fmla="val 16667"/>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solidFill>
                    <a:schemeClr val="bg1"/>
                  </a:solidFill>
                  <a:latin typeface="Arial Black" pitchFamily="34" charset="0"/>
                </a:rPr>
                <a:t>NOT ^</a:t>
              </a:r>
              <a:endParaRPr lang="en-US" altLang="zh-CN" b="1" dirty="0">
                <a:solidFill>
                  <a:schemeClr val="bg1"/>
                </a:solidFill>
                <a:latin typeface="Arial Black" pitchFamily="34" charset="0"/>
              </a:endParaRPr>
            </a:p>
          </p:txBody>
        </p:sp>
        <p:sp>
          <p:nvSpPr>
            <p:cNvPr id="42" name="Oval 36"/>
            <p:cNvSpPr>
              <a:spLocks noChangeArrowheads="1"/>
            </p:cNvSpPr>
            <p:nvPr/>
          </p:nvSpPr>
          <p:spPr bwMode="auto">
            <a:xfrm>
              <a:off x="3390" y="890"/>
              <a:ext cx="726" cy="90"/>
            </a:xfrm>
            <a:prstGeom prst="ellipse">
              <a:avLst/>
            </a:prstGeom>
            <a:solidFill>
              <a:srgbClr val="8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43" name="Rectangle 37"/>
            <p:cNvSpPr>
              <a:spLocks noChangeArrowheads="1"/>
            </p:cNvSpPr>
            <p:nvPr/>
          </p:nvSpPr>
          <p:spPr bwMode="auto">
            <a:xfrm>
              <a:off x="3287" y="881"/>
              <a:ext cx="1072" cy="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44" name="Rectangle 38"/>
            <p:cNvSpPr>
              <a:spLocks noChangeArrowheads="1"/>
            </p:cNvSpPr>
            <p:nvPr/>
          </p:nvSpPr>
          <p:spPr bwMode="auto">
            <a:xfrm>
              <a:off x="3639" y="1189"/>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t>逻辑与</a:t>
              </a:r>
            </a:p>
          </p:txBody>
        </p:sp>
        <p:pic>
          <p:nvPicPr>
            <p:cNvPr id="45"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5" y="1434"/>
              <a:ext cx="454" cy="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0"/>
            <p:cNvSpPr>
              <a:spLocks noChangeArrowheads="1"/>
            </p:cNvSpPr>
            <p:nvPr/>
          </p:nvSpPr>
          <p:spPr bwMode="auto">
            <a:xfrm>
              <a:off x="3350" y="1484"/>
              <a:ext cx="62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a:t>A</a:t>
              </a:r>
              <a:r>
                <a:rPr lang="en-US" altLang="zh-CN" sz="1600">
                  <a:solidFill>
                    <a:srgbClr val="FF0000"/>
                  </a:solidFill>
                </a:rPr>
                <a:t> </a:t>
              </a:r>
              <a:r>
                <a:rPr lang="en-US" altLang="zh-CN" sz="1600">
                  <a:solidFill>
                    <a:srgbClr val="808000"/>
                  </a:solidFill>
                </a:rPr>
                <a:t>NOT</a:t>
              </a:r>
              <a:r>
                <a:rPr lang="en-US" altLang="zh-CN" sz="1600">
                  <a:solidFill>
                    <a:srgbClr val="FF0000"/>
                  </a:solidFill>
                </a:rPr>
                <a:t> </a:t>
              </a:r>
              <a:r>
                <a:rPr lang="en-US" altLang="zh-CN" sz="1600"/>
                <a:t>B</a:t>
              </a:r>
            </a:p>
          </p:txBody>
        </p:sp>
      </p:grpSp>
      <p:sp>
        <p:nvSpPr>
          <p:cNvPr id="47" name="Rectangle 43"/>
          <p:cNvSpPr>
            <a:spLocks noChangeArrowheads="1"/>
          </p:cNvSpPr>
          <p:nvPr/>
        </p:nvSpPr>
        <p:spPr bwMode="auto">
          <a:xfrm>
            <a:off x="1562895" y="3757613"/>
            <a:ext cx="6840538" cy="1296987"/>
          </a:xfrm>
          <a:prstGeom prst="rect">
            <a:avLst/>
          </a:prstGeom>
          <a:solidFill>
            <a:schemeClr val="bg1"/>
          </a:solidFill>
          <a:ln w="25400">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pic>
        <p:nvPicPr>
          <p:cNvPr id="48"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3719" y="3867733"/>
            <a:ext cx="2160588"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5"/>
          <p:cNvSpPr>
            <a:spLocks noChangeArrowheads="1"/>
          </p:cNvSpPr>
          <p:nvPr/>
        </p:nvSpPr>
        <p:spPr bwMode="auto">
          <a:xfrm>
            <a:off x="2034642" y="4130748"/>
            <a:ext cx="1439863"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b="1" dirty="0">
                <a:ea typeface="黑体" pitchFamily="2" charset="-122"/>
              </a:rPr>
              <a:t>英文大小写</a:t>
            </a:r>
          </a:p>
          <a:p>
            <a:pPr algn="ctr"/>
            <a:r>
              <a:rPr lang="zh-CN" altLang="en-US" b="1" dirty="0">
                <a:ea typeface="黑体" pitchFamily="2" charset="-122"/>
              </a:rPr>
              <a:t>不区分</a:t>
            </a:r>
          </a:p>
        </p:txBody>
      </p:sp>
      <p:pic>
        <p:nvPicPr>
          <p:cNvPr id="50" name="Picture 4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7807" y="3833601"/>
            <a:ext cx="1655762"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47"/>
          <p:cNvSpPr>
            <a:spLocks noChangeArrowheads="1"/>
          </p:cNvSpPr>
          <p:nvPr/>
        </p:nvSpPr>
        <p:spPr bwMode="auto">
          <a:xfrm>
            <a:off x="4082257" y="4105064"/>
            <a:ext cx="1584325"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dirty="0">
                <a:latin typeface="黑体" pitchFamily="2" charset="-122"/>
                <a:ea typeface="黑体" pitchFamily="2" charset="-122"/>
              </a:rPr>
              <a:t>上小标</a:t>
            </a:r>
          </a:p>
          <a:p>
            <a:pPr algn="ctr"/>
            <a:r>
              <a:rPr lang="zh-CN" altLang="en-US" dirty="0">
                <a:latin typeface="黑体" pitchFamily="2" charset="-122"/>
                <a:ea typeface="黑体" pitchFamily="2" charset="-122"/>
              </a:rPr>
              <a:t>不区分</a:t>
            </a:r>
          </a:p>
        </p:txBody>
      </p:sp>
      <p:pic>
        <p:nvPicPr>
          <p:cNvPr id="52" name="Picture 4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595" y="3898555"/>
            <a:ext cx="2447925"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49"/>
          <p:cNvSpPr>
            <a:spLocks noChangeArrowheads="1"/>
          </p:cNvSpPr>
          <p:nvPr/>
        </p:nvSpPr>
        <p:spPr bwMode="auto">
          <a:xfrm>
            <a:off x="5813806" y="4081013"/>
            <a:ext cx="2232025" cy="6413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dirty="0">
                <a:latin typeface="黑体" pitchFamily="49" charset="-122"/>
                <a:ea typeface="黑体" pitchFamily="49" charset="-122"/>
              </a:rPr>
              <a:t>标点符号</a:t>
            </a:r>
          </a:p>
          <a:p>
            <a:pPr algn="ctr"/>
            <a:r>
              <a:rPr lang="zh-CN" altLang="en-US" dirty="0">
                <a:latin typeface="黑体" pitchFamily="49" charset="-122"/>
                <a:ea typeface="黑体" pitchFamily="49" charset="-122"/>
              </a:rPr>
              <a:t>系统一般忽略不检</a:t>
            </a:r>
          </a:p>
        </p:txBody>
      </p:sp>
      <p:grpSp>
        <p:nvGrpSpPr>
          <p:cNvPr id="54" name="Group 55"/>
          <p:cNvGrpSpPr>
            <a:grpSpLocks/>
          </p:cNvGrpSpPr>
          <p:nvPr/>
        </p:nvGrpSpPr>
        <p:grpSpPr bwMode="auto">
          <a:xfrm flipH="1">
            <a:off x="125325" y="4536864"/>
            <a:ext cx="1831975" cy="579438"/>
            <a:chOff x="4182" y="253"/>
            <a:chExt cx="1154" cy="365"/>
          </a:xfrm>
        </p:grpSpPr>
        <p:sp>
          <p:nvSpPr>
            <p:cNvPr id="55" name="AutoShape 56"/>
            <p:cNvSpPr>
              <a:spLocks noChangeArrowheads="1"/>
            </p:cNvSpPr>
            <p:nvPr/>
          </p:nvSpPr>
          <p:spPr bwMode="auto">
            <a:xfrm flipH="1">
              <a:off x="4370" y="253"/>
              <a:ext cx="959" cy="352"/>
            </a:xfrm>
            <a:prstGeom prst="rtTriangle">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56" name="AutoShape 57"/>
            <p:cNvSpPr>
              <a:spLocks noChangeArrowheads="1"/>
            </p:cNvSpPr>
            <p:nvPr/>
          </p:nvSpPr>
          <p:spPr bwMode="auto">
            <a:xfrm rot="8375771">
              <a:off x="4377" y="266"/>
              <a:ext cx="959" cy="352"/>
            </a:xfrm>
            <a:prstGeom prst="rtTriangle">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US" altLang="zh-CN"/>
                <a:t>                   </a:t>
              </a:r>
            </a:p>
          </p:txBody>
        </p:sp>
        <p:sp>
          <p:nvSpPr>
            <p:cNvPr id="57" name="AutoShape 58"/>
            <p:cNvSpPr>
              <a:spLocks noChangeArrowheads="1"/>
            </p:cNvSpPr>
            <p:nvPr/>
          </p:nvSpPr>
          <p:spPr bwMode="auto">
            <a:xfrm rot="10800000">
              <a:off x="4182" y="415"/>
              <a:ext cx="429" cy="196"/>
            </a:xfrm>
            <a:prstGeom prst="triangle">
              <a:avLst>
                <a:gd name="adj" fmla="val 50000"/>
              </a:avLst>
            </a:prstGeom>
            <a:gradFill rotWithShape="1">
              <a:gsLst>
                <a:gs pos="0">
                  <a:schemeClr val="bg2">
                    <a:gamma/>
                    <a:shade val="46275"/>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defRPr/>
              </a:pPr>
              <a:endParaRPr lang="zh-CN" altLang="zh-CN">
                <a:ea typeface="宋体" pitchFamily="2" charset="-122"/>
              </a:endParaRPr>
            </a:p>
          </p:txBody>
        </p:sp>
      </p:grpSp>
      <p:sp>
        <p:nvSpPr>
          <p:cNvPr id="58" name="Rectangle 59"/>
          <p:cNvSpPr>
            <a:spLocks noChangeArrowheads="1"/>
          </p:cNvSpPr>
          <p:nvPr/>
        </p:nvSpPr>
        <p:spPr bwMode="auto">
          <a:xfrm>
            <a:off x="246377" y="4580520"/>
            <a:ext cx="1152525" cy="4270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zh-CN" sz="2200" b="1" dirty="0">
                <a:latin typeface="Arial Black" pitchFamily="34" charset="0"/>
                <a:ea typeface="黑体" pitchFamily="2" charset="-122"/>
              </a:rPr>
              <a:t>Tips</a:t>
            </a:r>
          </a:p>
        </p:txBody>
      </p:sp>
      <p:sp>
        <p:nvSpPr>
          <p:cNvPr id="59" name="AutoShape 19"/>
          <p:cNvSpPr>
            <a:spLocks noChangeArrowheads="1"/>
          </p:cNvSpPr>
          <p:nvPr/>
        </p:nvSpPr>
        <p:spPr bwMode="auto">
          <a:xfrm>
            <a:off x="2012157" y="570707"/>
            <a:ext cx="1584325" cy="619125"/>
          </a:xfrm>
          <a:prstGeom prst="roundRect">
            <a:avLst>
              <a:gd name="adj" fmla="val 16667"/>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zh-CN" b="1" dirty="0" smtClean="0">
                <a:solidFill>
                  <a:schemeClr val="bg1"/>
                </a:solidFill>
                <a:latin typeface="Arial Black" pitchFamily="34" charset="0"/>
              </a:rPr>
              <a:t>AND *</a:t>
            </a:r>
            <a:endParaRPr lang="en-US" altLang="zh-CN" b="1" dirty="0">
              <a:solidFill>
                <a:schemeClr val="bg1"/>
              </a:solidFill>
              <a:latin typeface="Arial Black" pitchFamily="34" charset="0"/>
            </a:endParaRPr>
          </a:p>
          <a:p>
            <a:pPr algn="ctr"/>
            <a:r>
              <a:rPr lang="zh-CN" altLang="en-US" b="1" dirty="0">
                <a:solidFill>
                  <a:schemeClr val="bg1"/>
                </a:solidFill>
                <a:latin typeface="Arial Black" pitchFamily="34" charset="0"/>
              </a:rPr>
              <a:t>可用空格代替</a:t>
            </a:r>
          </a:p>
        </p:txBody>
      </p:sp>
      <p:sp>
        <p:nvSpPr>
          <p:cNvPr id="60" name="Rectangle 21"/>
          <p:cNvSpPr>
            <a:spLocks noChangeArrowheads="1"/>
          </p:cNvSpPr>
          <p:nvPr/>
        </p:nvSpPr>
        <p:spPr bwMode="auto">
          <a:xfrm>
            <a:off x="1821657" y="464344"/>
            <a:ext cx="2017712" cy="147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grpSp>
        <p:nvGrpSpPr>
          <p:cNvPr id="62" name="Group 33"/>
          <p:cNvGrpSpPr>
            <a:grpSpLocks/>
          </p:cNvGrpSpPr>
          <p:nvPr/>
        </p:nvGrpSpPr>
        <p:grpSpPr bwMode="auto">
          <a:xfrm>
            <a:off x="6384131" y="2113757"/>
            <a:ext cx="1889125" cy="1382712"/>
            <a:chOff x="3287" y="881"/>
            <a:chExt cx="1190" cy="871"/>
          </a:xfrm>
        </p:grpSpPr>
        <p:sp>
          <p:nvSpPr>
            <p:cNvPr id="63" name="Rectangle 34"/>
            <p:cNvSpPr>
              <a:spLocks noChangeArrowheads="1"/>
            </p:cNvSpPr>
            <p:nvPr/>
          </p:nvSpPr>
          <p:spPr bwMode="auto">
            <a:xfrm>
              <a:off x="3332" y="935"/>
              <a:ext cx="1145" cy="817"/>
            </a:xfrm>
            <a:prstGeom prst="rect">
              <a:avLst/>
            </a:prstGeom>
            <a:solidFill>
              <a:schemeClr val="bg1"/>
            </a:solidFill>
            <a:ln w="9525">
              <a:solidFill>
                <a:srgbClr val="808080"/>
              </a:solidFill>
              <a:miter lim="800000"/>
              <a:headEnd/>
              <a:tailEnd/>
            </a:ln>
            <a:effectLst>
              <a:outerShdw dist="107763" dir="2700000" algn="ctr" rotWithShape="0">
                <a:schemeClr val="bg2">
                  <a:alpha val="50000"/>
                </a:schemeClr>
              </a:outerShdw>
            </a:effectLst>
          </p:spPr>
          <p:txBody>
            <a:bodyPr wrap="none" anchor="ctr"/>
            <a:lstStyle/>
            <a:p>
              <a:pPr algn="ctr"/>
              <a:endParaRPr lang="zh-CN" altLang="zh-CN"/>
            </a:p>
          </p:txBody>
        </p:sp>
        <p:sp>
          <p:nvSpPr>
            <p:cNvPr id="64" name="AutoShape 35"/>
            <p:cNvSpPr>
              <a:spLocks noChangeArrowheads="1"/>
            </p:cNvSpPr>
            <p:nvPr/>
          </p:nvSpPr>
          <p:spPr bwMode="auto">
            <a:xfrm>
              <a:off x="3462" y="935"/>
              <a:ext cx="589" cy="227"/>
            </a:xfrm>
            <a:prstGeom prst="roundRect">
              <a:avLst>
                <a:gd name="adj" fmla="val 16667"/>
              </a:avLst>
            </a:prstGeom>
            <a:solidFill>
              <a:srgbClr val="7030A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b="1" dirty="0" smtClean="0">
                  <a:solidFill>
                    <a:schemeClr val="bg1"/>
                  </a:solidFill>
                  <a:latin typeface="Arial Black" pitchFamily="34" charset="0"/>
                </a:rPr>
                <a:t>优先级别</a:t>
              </a:r>
              <a:endParaRPr lang="en-US" altLang="zh-CN" b="1" dirty="0">
                <a:solidFill>
                  <a:schemeClr val="bg1"/>
                </a:solidFill>
                <a:latin typeface="Arial Black" pitchFamily="34" charset="0"/>
              </a:endParaRPr>
            </a:p>
          </p:txBody>
        </p:sp>
        <p:sp>
          <p:nvSpPr>
            <p:cNvPr id="65" name="Oval 36"/>
            <p:cNvSpPr>
              <a:spLocks noChangeArrowheads="1"/>
            </p:cNvSpPr>
            <p:nvPr/>
          </p:nvSpPr>
          <p:spPr bwMode="auto">
            <a:xfrm>
              <a:off x="3390" y="890"/>
              <a:ext cx="726" cy="90"/>
            </a:xfrm>
            <a:prstGeom prst="ellipse">
              <a:avLst/>
            </a:prstGeom>
            <a:solidFill>
              <a:srgbClr val="7030A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solidFill>
                  <a:schemeClr val="accent4"/>
                </a:solidFill>
              </a:endParaRPr>
            </a:p>
          </p:txBody>
        </p:sp>
        <p:sp>
          <p:nvSpPr>
            <p:cNvPr id="66" name="Rectangle 37"/>
            <p:cNvSpPr>
              <a:spLocks noChangeArrowheads="1"/>
            </p:cNvSpPr>
            <p:nvPr/>
          </p:nvSpPr>
          <p:spPr bwMode="auto">
            <a:xfrm>
              <a:off x="3287" y="881"/>
              <a:ext cx="1072" cy="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sp>
          <p:nvSpPr>
            <p:cNvPr id="67" name="Rectangle 38"/>
            <p:cNvSpPr>
              <a:spLocks noChangeArrowheads="1"/>
            </p:cNvSpPr>
            <p:nvPr/>
          </p:nvSpPr>
          <p:spPr bwMode="auto">
            <a:xfrm>
              <a:off x="3639" y="1189"/>
              <a:ext cx="1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zh-CN" altLang="en-US" dirty="0"/>
            </a:p>
          </p:txBody>
        </p:sp>
        <p:sp>
          <p:nvSpPr>
            <p:cNvPr id="69" name="Rectangle 40"/>
            <p:cNvSpPr>
              <a:spLocks noChangeArrowheads="1"/>
            </p:cNvSpPr>
            <p:nvPr/>
          </p:nvSpPr>
          <p:spPr bwMode="auto">
            <a:xfrm>
              <a:off x="3350" y="1484"/>
              <a:ext cx="116"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zh-CN" sz="1600" dirty="0"/>
            </a:p>
          </p:txBody>
        </p:sp>
      </p:grpSp>
      <p:sp>
        <p:nvSpPr>
          <p:cNvPr id="70" name="Rectangle 16"/>
          <p:cNvSpPr>
            <a:spLocks noChangeArrowheads="1"/>
          </p:cNvSpPr>
          <p:nvPr/>
        </p:nvSpPr>
        <p:spPr bwMode="auto">
          <a:xfrm>
            <a:off x="6425407" y="2737914"/>
            <a:ext cx="19648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600" b="1" dirty="0" smtClean="0">
                <a:solidFill>
                  <a:srgbClr val="FF9900"/>
                </a:solidFill>
              </a:rPr>
              <a:t>()</a:t>
            </a:r>
            <a:r>
              <a:rPr lang="en-US" altLang="zh-CN" sz="1600" dirty="0" smtClean="0"/>
              <a:t> </a:t>
            </a:r>
            <a:r>
              <a:rPr lang="zh-CN" altLang="en-US" sz="1600" dirty="0" smtClean="0"/>
              <a:t>＞</a:t>
            </a:r>
            <a:r>
              <a:rPr lang="en-US" altLang="zh-CN" sz="1600" dirty="0"/>
              <a:t>NOT</a:t>
            </a:r>
            <a:r>
              <a:rPr lang="zh-CN" altLang="en-US" sz="1600" dirty="0" smtClean="0"/>
              <a:t>＞</a:t>
            </a:r>
            <a:r>
              <a:rPr lang="en-US" altLang="zh-CN" sz="1600" dirty="0" smtClean="0"/>
              <a:t>AND</a:t>
            </a:r>
            <a:r>
              <a:rPr lang="zh-CN" altLang="en-US" sz="1600" dirty="0" smtClean="0"/>
              <a:t>＞</a:t>
            </a:r>
            <a:r>
              <a:rPr lang="en-US" altLang="zh-CN" sz="1600" dirty="0" smtClean="0"/>
              <a:t>OR</a:t>
            </a:r>
            <a:endParaRPr lang="en-US" altLang="zh-CN" sz="1600" dirty="0"/>
          </a:p>
        </p:txBody>
      </p:sp>
    </p:spTree>
    <p:extLst>
      <p:ext uri="{BB962C8B-B14F-4D97-AF65-F5344CB8AC3E}">
        <p14:creationId xmlns:p14="http://schemas.microsoft.com/office/powerpoint/2010/main" val="1630569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95" y="327709"/>
            <a:ext cx="6240870" cy="260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xmlns="" id="{709FBE3C-FD88-4C24-B34F-F465717AB565}"/>
              </a:ext>
            </a:extLst>
          </p:cNvPr>
          <p:cNvSpPr/>
          <p:nvPr/>
        </p:nvSpPr>
        <p:spPr>
          <a:xfrm>
            <a:off x="802493" y="2911565"/>
            <a:ext cx="7023674" cy="365036"/>
          </a:xfrm>
          <a:prstGeom prst="rect">
            <a:avLst/>
          </a:prstGeom>
        </p:spPr>
        <p:txBody>
          <a:bodyPr wrap="square">
            <a:spAutoFit/>
          </a:bodyPr>
          <a:lstStyle/>
          <a:p>
            <a:pPr>
              <a:lnSpc>
                <a:spcPct val="150000"/>
              </a:lnSpc>
              <a:spcBef>
                <a:spcPts val="600"/>
              </a:spcBef>
              <a:spcAft>
                <a:spcPts val="600"/>
              </a:spcAft>
              <a:buSzPct val="75000"/>
              <a:defRPr/>
            </a:pPr>
            <a:r>
              <a:rPr lang="zh-CN" altLang="en-US" sz="1400" dirty="0" smtClean="0">
                <a:latin typeface="楷体" panose="02010609060101010101" pitchFamily="49" charset="-122"/>
                <a:ea typeface="楷体" panose="02010609060101010101" pitchFamily="49" charset="-122"/>
                <a:cs typeface="楷体" charset="0"/>
              </a:rPr>
              <a:t>系统默认检索式为：</a:t>
            </a:r>
            <a:r>
              <a:rPr lang="zh-CN" altLang="en-US" sz="1400" dirty="0" smtClean="0">
                <a:solidFill>
                  <a:srgbClr val="C00000"/>
                </a:solidFill>
                <a:latin typeface="楷体" panose="02010609060101010101" pitchFamily="49" charset="-122"/>
                <a:ea typeface="楷体" panose="02010609060101010101" pitchFamily="49" charset="-122"/>
                <a:cs typeface="楷体" charset="0"/>
              </a:rPr>
              <a:t>题名：“数字图书馆”</a:t>
            </a:r>
            <a:r>
              <a:rPr lang="en-US" altLang="zh-CN" sz="1400" dirty="0" smtClean="0">
                <a:solidFill>
                  <a:srgbClr val="C00000"/>
                </a:solidFill>
                <a:latin typeface="楷体" panose="02010609060101010101" pitchFamily="49" charset="-122"/>
                <a:ea typeface="楷体" panose="02010609060101010101" pitchFamily="49" charset="-122"/>
                <a:cs typeface="楷体" charset="0"/>
              </a:rPr>
              <a:t>+</a:t>
            </a:r>
            <a:r>
              <a:rPr lang="zh-CN" altLang="en-US" sz="1400" dirty="0" smtClean="0">
                <a:solidFill>
                  <a:srgbClr val="C00000"/>
                </a:solidFill>
                <a:latin typeface="楷体" panose="02010609060101010101" pitchFamily="49" charset="-122"/>
                <a:ea typeface="楷体" panose="02010609060101010101" pitchFamily="49" charset="-122"/>
                <a:cs typeface="楷体" charset="0"/>
              </a:rPr>
              <a:t>（摘要：“数字图书馆”</a:t>
            </a:r>
            <a:r>
              <a:rPr lang="en-US" altLang="zh-CN" sz="1400" dirty="0" smtClean="0">
                <a:solidFill>
                  <a:srgbClr val="C00000"/>
                </a:solidFill>
                <a:latin typeface="楷体" panose="02010609060101010101" pitchFamily="49" charset="-122"/>
                <a:ea typeface="楷体" panose="02010609060101010101" pitchFamily="49" charset="-122"/>
                <a:cs typeface="楷体" charset="0"/>
              </a:rPr>
              <a:t>*</a:t>
            </a:r>
            <a:r>
              <a:rPr lang="zh-CN" altLang="en-US" sz="1400" dirty="0" smtClean="0">
                <a:solidFill>
                  <a:srgbClr val="C00000"/>
                </a:solidFill>
                <a:latin typeface="楷体" panose="02010609060101010101" pitchFamily="49" charset="-122"/>
                <a:ea typeface="楷体" panose="02010609060101010101" pitchFamily="49" charset="-122"/>
                <a:cs typeface="楷体" charset="0"/>
              </a:rPr>
              <a:t>作者：张晓琳）</a:t>
            </a:r>
            <a:endParaRPr lang="en-US" altLang="zh-CN" sz="1400" dirty="0">
              <a:solidFill>
                <a:srgbClr val="C00000"/>
              </a:solidFill>
              <a:latin typeface="楷体" panose="02010609060101010101" pitchFamily="49" charset="-122"/>
              <a:ea typeface="楷体" panose="02010609060101010101" pitchFamily="49" charset="-122"/>
              <a:cs typeface="楷体" charset="0"/>
            </a:endParaRPr>
          </a:p>
        </p:txBody>
      </p:sp>
    </p:spTree>
    <p:extLst>
      <p:ext uri="{BB962C8B-B14F-4D97-AF65-F5344CB8AC3E}">
        <p14:creationId xmlns:p14="http://schemas.microsoft.com/office/powerpoint/2010/main" val="341461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idx="4294967295"/>
          </p:nvPr>
        </p:nvSpPr>
        <p:spPr>
          <a:xfrm>
            <a:off x="369339" y="891978"/>
            <a:ext cx="8382000" cy="628650"/>
          </a:xfrm>
        </p:spPr>
        <p:txBody>
          <a:bodyPr>
            <a:normAutofit fontScale="90000"/>
          </a:bodyPr>
          <a:lstStyle/>
          <a:p>
            <a:pPr eaLnBrk="1" hangingPunct="1">
              <a:defRPr/>
            </a:pPr>
            <a:r>
              <a:rPr lang="en-US" altLang="zh-CN" sz="2400" b="1" dirty="0" smtClean="0">
                <a:solidFill>
                  <a:schemeClr val="accent1"/>
                </a:solidFill>
                <a:latin typeface="Arial" pitchFamily="34" charset="0"/>
              </a:rPr>
              <a:t>“</a:t>
            </a:r>
            <a:r>
              <a:rPr lang="zh-CN" altLang="en-US" sz="2400" b="1" dirty="0" smtClean="0">
                <a:solidFill>
                  <a:schemeClr val="accent1"/>
                </a:solidFill>
                <a:latin typeface="Arial" pitchFamily="34" charset="0"/>
              </a:rPr>
              <a:t>一流的科研需要一流的学术信息” </a:t>
            </a:r>
            <a:r>
              <a:rPr lang="en-US" altLang="zh-CN" sz="2400" b="1" dirty="0" smtClean="0">
                <a:solidFill>
                  <a:schemeClr val="accent1"/>
                </a:solidFill>
                <a:latin typeface="Arial" pitchFamily="34" charset="0"/>
              </a:rPr>
              <a:t/>
            </a:r>
            <a:br>
              <a:rPr lang="en-US" altLang="zh-CN" sz="2400" b="1" dirty="0" smtClean="0">
                <a:solidFill>
                  <a:schemeClr val="accent1"/>
                </a:solidFill>
                <a:latin typeface="Arial" pitchFamily="34" charset="0"/>
              </a:rPr>
            </a:br>
            <a:r>
              <a:rPr lang="zh-CN" altLang="en-US" sz="2400" b="1" dirty="0" smtClean="0">
                <a:solidFill>
                  <a:schemeClr val="accent1"/>
                </a:solidFill>
                <a:latin typeface="Arial" pitchFamily="34" charset="0"/>
              </a:rPr>
              <a:t>“科学研究的过程同时也是科学信息积累与交流的过程”</a:t>
            </a:r>
            <a:r>
              <a:rPr lang="zh-CN" altLang="en-US" sz="2400" b="1" dirty="0" smtClean="0">
                <a:solidFill>
                  <a:srgbClr val="66FF33"/>
                </a:solidFill>
                <a:latin typeface="Arial" pitchFamily="34" charset="0"/>
              </a:rPr>
              <a:t/>
            </a:r>
            <a:br>
              <a:rPr lang="zh-CN" altLang="en-US" sz="2400" b="1" dirty="0" smtClean="0">
                <a:solidFill>
                  <a:srgbClr val="66FF33"/>
                </a:solidFill>
                <a:latin typeface="Arial" pitchFamily="34" charset="0"/>
              </a:rPr>
            </a:br>
            <a:r>
              <a:rPr lang="zh-CN" altLang="en-US" sz="2400" b="1" dirty="0" smtClean="0">
                <a:solidFill>
                  <a:srgbClr val="66FF33"/>
                </a:solidFill>
                <a:latin typeface="Arial" pitchFamily="34" charset="0"/>
              </a:rPr>
              <a:t/>
            </a:r>
            <a:br>
              <a:rPr lang="zh-CN" altLang="en-US" sz="2400" b="1" dirty="0" smtClean="0">
                <a:solidFill>
                  <a:srgbClr val="66FF33"/>
                </a:solidFill>
                <a:latin typeface="Arial" pitchFamily="34" charset="0"/>
              </a:rPr>
            </a:br>
            <a:endParaRPr lang="zh-CN" altLang="en-US" sz="2400" b="1" dirty="0" smtClean="0">
              <a:solidFill>
                <a:srgbClr val="66FF33"/>
              </a:solidFill>
              <a:latin typeface="Arial" pitchFamily="34" charset="0"/>
            </a:endParaRPr>
          </a:p>
        </p:txBody>
      </p:sp>
      <p:grpSp>
        <p:nvGrpSpPr>
          <p:cNvPr id="30724" name="Group 4"/>
          <p:cNvGrpSpPr>
            <a:grpSpLocks/>
          </p:cNvGrpSpPr>
          <p:nvPr/>
        </p:nvGrpSpPr>
        <p:grpSpPr bwMode="auto">
          <a:xfrm>
            <a:off x="685800" y="1436470"/>
            <a:ext cx="8001000" cy="3421857"/>
            <a:chOff x="563" y="1344"/>
            <a:chExt cx="4764" cy="2874"/>
          </a:xfrm>
        </p:grpSpPr>
        <p:grpSp>
          <p:nvGrpSpPr>
            <p:cNvPr id="30725" name="Group 5"/>
            <p:cNvGrpSpPr>
              <a:grpSpLocks/>
            </p:cNvGrpSpPr>
            <p:nvPr/>
          </p:nvGrpSpPr>
          <p:grpSpPr bwMode="auto">
            <a:xfrm>
              <a:off x="577" y="1344"/>
              <a:ext cx="4559" cy="1433"/>
              <a:chOff x="577" y="1344"/>
              <a:chExt cx="4559" cy="1433"/>
            </a:xfrm>
          </p:grpSpPr>
          <p:sp>
            <p:nvSpPr>
              <p:cNvPr id="30744" name="Rectangle 6"/>
              <p:cNvSpPr>
                <a:spLocks noChangeArrowheads="1"/>
              </p:cNvSpPr>
              <p:nvPr/>
            </p:nvSpPr>
            <p:spPr bwMode="auto">
              <a:xfrm>
                <a:off x="2331" y="2291"/>
                <a:ext cx="880"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lnSpc>
                    <a:spcPct val="90000"/>
                  </a:lnSpc>
                </a:pPr>
                <a:r>
                  <a:rPr lang="zh-CN" altLang="en-US" sz="1800">
                    <a:solidFill>
                      <a:srgbClr val="5F5F5F"/>
                    </a:solidFill>
                    <a:latin typeface="Times New Roman" pitchFamily="18" charset="0"/>
                  </a:rPr>
                  <a:t>信息检索、分析。。。</a:t>
                </a:r>
                <a:endParaRPr lang="zh-CN" altLang="en-US" sz="2900" b="0">
                  <a:solidFill>
                    <a:schemeClr val="tx1"/>
                  </a:solidFill>
                  <a:latin typeface="Times New Roman" pitchFamily="18" charset="0"/>
                </a:endParaRPr>
              </a:p>
            </p:txBody>
          </p:sp>
          <p:grpSp>
            <p:nvGrpSpPr>
              <p:cNvPr id="30745" name="Group 7"/>
              <p:cNvGrpSpPr>
                <a:grpSpLocks/>
              </p:cNvGrpSpPr>
              <p:nvPr/>
            </p:nvGrpSpPr>
            <p:grpSpPr bwMode="auto">
              <a:xfrm>
                <a:off x="577" y="1344"/>
                <a:ext cx="4559" cy="1237"/>
                <a:chOff x="577" y="1344"/>
                <a:chExt cx="4559" cy="1237"/>
              </a:xfrm>
            </p:grpSpPr>
            <p:pic>
              <p:nvPicPr>
                <p:cNvPr id="30746" name="Picture 8"/>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b="4640"/>
                <a:stretch>
                  <a:fillRect/>
                </a:stretch>
              </p:blipFill>
              <p:spPr bwMode="auto">
                <a:xfrm>
                  <a:off x="694" y="1482"/>
                  <a:ext cx="781"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47"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344"/>
                  <a:ext cx="716"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pic>
            <p:grpSp>
              <p:nvGrpSpPr>
                <p:cNvPr id="30748" name="Group 10"/>
                <p:cNvGrpSpPr>
                  <a:grpSpLocks/>
                </p:cNvGrpSpPr>
                <p:nvPr/>
              </p:nvGrpSpPr>
              <p:grpSpPr bwMode="auto">
                <a:xfrm>
                  <a:off x="2445" y="1528"/>
                  <a:ext cx="451" cy="597"/>
                  <a:chOff x="2404" y="1732"/>
                  <a:chExt cx="496" cy="676"/>
                </a:xfrm>
              </p:grpSpPr>
              <p:sp>
                <p:nvSpPr>
                  <p:cNvPr id="1994763" name="Rectangle 11"/>
                  <p:cNvSpPr>
                    <a:spLocks noChangeArrowheads="1"/>
                  </p:cNvSpPr>
                  <p:nvPr/>
                </p:nvSpPr>
                <p:spPr bwMode="auto">
                  <a:xfrm>
                    <a:off x="2404" y="1732"/>
                    <a:ext cx="108" cy="34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b="0"/>
                  </a:p>
                </p:txBody>
              </p:sp>
              <p:pic>
                <p:nvPicPr>
                  <p:cNvPr id="30759" name="Picture 1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2148"/>
                    <a:ext cx="349" cy="26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30760" name="Rectangle 13"/>
                  <p:cNvSpPr>
                    <a:spLocks noChangeArrowheads="1"/>
                  </p:cNvSpPr>
                  <p:nvPr/>
                </p:nvSpPr>
                <p:spPr bwMode="auto">
                  <a:xfrm>
                    <a:off x="2439" y="1808"/>
                    <a:ext cx="461" cy="13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algn="l" defTabSz="820738" eaLnBrk="0" hangingPunct="0"/>
                    <a:r>
                      <a:rPr lang="en-US" altLang="zh-CN" sz="400" b="0">
                        <a:solidFill>
                          <a:schemeClr val="tx1"/>
                        </a:solidFill>
                        <a:latin typeface="Times New Roman" pitchFamily="18" charset="0"/>
                      </a:rPr>
                      <a:t>Synthesis of Amino Acids</a:t>
                    </a:r>
                  </a:p>
                </p:txBody>
              </p:sp>
            </p:grpSp>
            <p:grpSp>
              <p:nvGrpSpPr>
                <p:cNvPr id="30749" name="Group 14"/>
                <p:cNvGrpSpPr>
                  <a:grpSpLocks/>
                </p:cNvGrpSpPr>
                <p:nvPr/>
              </p:nvGrpSpPr>
              <p:grpSpPr bwMode="auto">
                <a:xfrm>
                  <a:off x="3984" y="1527"/>
                  <a:ext cx="431" cy="697"/>
                  <a:chOff x="4095" y="1732"/>
                  <a:chExt cx="474" cy="790"/>
                </a:xfrm>
              </p:grpSpPr>
              <p:sp>
                <p:nvSpPr>
                  <p:cNvPr id="1994767" name="Rectangle 15"/>
                  <p:cNvSpPr>
                    <a:spLocks noChangeArrowheads="1"/>
                  </p:cNvSpPr>
                  <p:nvPr/>
                </p:nvSpPr>
                <p:spPr bwMode="auto">
                  <a:xfrm>
                    <a:off x="4095" y="1732"/>
                    <a:ext cx="97" cy="332"/>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72872" tIns="35796" rIns="72872" bIns="35796">
                    <a:spAutoFit/>
                  </a:bodyPr>
                  <a:lstStyle/>
                  <a:p>
                    <a:pPr>
                      <a:defRPr/>
                    </a:pPr>
                    <a:endParaRPr lang="zh-CN" altLang="en-US" b="0"/>
                  </a:p>
                </p:txBody>
              </p:sp>
              <p:sp>
                <p:nvSpPr>
                  <p:cNvPr id="30755" name="Line 16"/>
                  <p:cNvSpPr>
                    <a:spLocks noChangeShapeType="1"/>
                  </p:cNvSpPr>
                  <p:nvPr/>
                </p:nvSpPr>
                <p:spPr bwMode="auto">
                  <a:xfrm>
                    <a:off x="4137" y="2304"/>
                    <a:ext cx="319" cy="0"/>
                  </a:xfrm>
                  <a:prstGeom prst="line">
                    <a:avLst/>
                  </a:prstGeom>
                  <a:noFill/>
                  <a:ln w="12700">
                    <a:solidFill>
                      <a:srgbClr val="BF052A"/>
                    </a:solidFill>
                    <a:round/>
                    <a:headEnd/>
                    <a:tailEnd/>
                  </a:ln>
                  <a:extLst>
                    <a:ext uri="{909E8E84-426E-40DD-AFC4-6F175D3DCCD1}">
                      <a14:hiddenFill xmlns:a14="http://schemas.microsoft.com/office/drawing/2010/main">
                        <a:noFill/>
                      </a14:hiddenFill>
                    </a:ext>
                  </a:extLst>
                </p:spPr>
                <p:txBody>
                  <a:bodyPr wrap="none" lIns="72872" tIns="35796" rIns="72872" bIns="35796">
                    <a:spAutoFit/>
                  </a:bodyPr>
                  <a:lstStyle/>
                  <a:p>
                    <a:endParaRPr lang="zh-CN" altLang="en-US"/>
                  </a:p>
                </p:txBody>
              </p:sp>
              <p:sp>
                <p:nvSpPr>
                  <p:cNvPr id="30756" name="Rectangle 17"/>
                  <p:cNvSpPr>
                    <a:spLocks noChangeArrowheads="1"/>
                  </p:cNvSpPr>
                  <p:nvPr/>
                </p:nvSpPr>
                <p:spPr bwMode="auto">
                  <a:xfrm>
                    <a:off x="4120" y="2336"/>
                    <a:ext cx="267" cy="186"/>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p>
                    <a:pPr algn="l" defTabSz="820738" eaLnBrk="0" hangingPunct="0"/>
                    <a:r>
                      <a:rPr lang="en-US" altLang="zh-CN" sz="400" b="0">
                        <a:solidFill>
                          <a:schemeClr val="tx1"/>
                        </a:solidFill>
                        <a:latin typeface="Times New Roman" pitchFamily="18" charset="0"/>
                      </a:rPr>
                      <a:t>1JACS 1995</a:t>
                    </a:r>
                  </a:p>
                  <a:p>
                    <a:pPr algn="l" defTabSz="820738" eaLnBrk="0" hangingPunct="0"/>
                    <a:r>
                      <a:rPr lang="en-US" altLang="zh-CN" sz="400" b="0">
                        <a:solidFill>
                          <a:schemeClr val="tx1"/>
                        </a:solidFill>
                        <a:latin typeface="Times New Roman" pitchFamily="18" charset="0"/>
                      </a:rPr>
                      <a:t>2JOC 1987</a:t>
                    </a:r>
                  </a:p>
                </p:txBody>
              </p:sp>
              <p:sp>
                <p:nvSpPr>
                  <p:cNvPr id="30757" name="Rectangle 18"/>
                  <p:cNvSpPr>
                    <a:spLocks noChangeArrowheads="1"/>
                  </p:cNvSpPr>
                  <p:nvPr/>
                </p:nvSpPr>
                <p:spPr bwMode="auto">
                  <a:xfrm>
                    <a:off x="4120" y="1808"/>
                    <a:ext cx="449" cy="127"/>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p>
                    <a:pPr algn="l" defTabSz="820738" eaLnBrk="0" hangingPunct="0"/>
                    <a:r>
                      <a:rPr lang="en-US" altLang="zh-CN" sz="400" b="0">
                        <a:solidFill>
                          <a:schemeClr val="tx1"/>
                        </a:solidFill>
                        <a:latin typeface="Times New Roman" pitchFamily="18" charset="0"/>
                      </a:rPr>
                      <a:t>Synthesis of Amino Acids</a:t>
                    </a:r>
                  </a:p>
                </p:txBody>
              </p:sp>
            </p:grpSp>
            <p:sp>
              <p:nvSpPr>
                <p:cNvPr id="30750" name="Rectangle 19"/>
                <p:cNvSpPr>
                  <a:spLocks noChangeArrowheads="1"/>
                </p:cNvSpPr>
                <p:nvPr/>
              </p:nvSpPr>
              <p:spPr bwMode="auto">
                <a:xfrm>
                  <a:off x="577" y="2288"/>
                  <a:ext cx="153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lnSpc>
                      <a:spcPct val="90000"/>
                    </a:lnSpc>
                  </a:pPr>
                  <a:r>
                    <a:rPr lang="zh-CN" altLang="en-US" sz="1800">
                      <a:solidFill>
                        <a:srgbClr val="5F5F5F"/>
                      </a:solidFill>
                      <a:latin typeface="Times New Roman" pitchFamily="18" charset="0"/>
                    </a:rPr>
                    <a:t>问题？创意？</a:t>
                  </a:r>
                  <a:endParaRPr lang="zh-CN" altLang="en-US" sz="2500">
                    <a:solidFill>
                      <a:schemeClr val="tx1"/>
                    </a:solidFill>
                    <a:latin typeface="Times New Roman" pitchFamily="18" charset="0"/>
                  </a:endParaRPr>
                </a:p>
              </p:txBody>
            </p:sp>
            <p:sp>
              <p:nvSpPr>
                <p:cNvPr id="30751" name="Rectangle 20"/>
                <p:cNvSpPr>
                  <a:spLocks noChangeArrowheads="1"/>
                </p:cNvSpPr>
                <p:nvPr/>
              </p:nvSpPr>
              <p:spPr bwMode="auto">
                <a:xfrm>
                  <a:off x="3745" y="2304"/>
                  <a:ext cx="1391"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lnSpc>
                      <a:spcPct val="90000"/>
                    </a:lnSpc>
                  </a:pPr>
                  <a:r>
                    <a:rPr lang="zh-CN" altLang="en-US" sz="1800">
                      <a:solidFill>
                        <a:srgbClr val="5F5F5F"/>
                      </a:solidFill>
                      <a:latin typeface="Times New Roman" pitchFamily="18" charset="0"/>
                    </a:rPr>
                    <a:t>实验、计算。。。</a:t>
                  </a:r>
                  <a:endParaRPr lang="zh-CN" altLang="en-US" sz="2200" b="0">
                    <a:solidFill>
                      <a:srgbClr val="5F5F5F"/>
                    </a:solidFill>
                    <a:latin typeface="Times New Roman" pitchFamily="18" charset="0"/>
                  </a:endParaRPr>
                </a:p>
              </p:txBody>
            </p:sp>
            <p:sp>
              <p:nvSpPr>
                <p:cNvPr id="30752" name="Line 21"/>
                <p:cNvSpPr>
                  <a:spLocks noChangeShapeType="1"/>
                </p:cNvSpPr>
                <p:nvPr/>
              </p:nvSpPr>
              <p:spPr bwMode="auto">
                <a:xfrm>
                  <a:off x="1728" y="1864"/>
                  <a:ext cx="508" cy="0"/>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753" name="Line 22"/>
                <p:cNvSpPr>
                  <a:spLocks noChangeShapeType="1"/>
                </p:cNvSpPr>
                <p:nvPr/>
              </p:nvSpPr>
              <p:spPr bwMode="auto">
                <a:xfrm>
                  <a:off x="3225" y="1864"/>
                  <a:ext cx="508" cy="0"/>
                </a:xfrm>
                <a:prstGeom prst="line">
                  <a:avLst/>
                </a:prstGeom>
                <a:noFill/>
                <a:ln w="50800">
                  <a:solidFill>
                    <a:srgbClr val="BF052A"/>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grpSp>
          <p:nvGrpSpPr>
            <p:cNvPr id="30726" name="Group 23"/>
            <p:cNvGrpSpPr>
              <a:grpSpLocks/>
            </p:cNvGrpSpPr>
            <p:nvPr/>
          </p:nvGrpSpPr>
          <p:grpSpPr bwMode="auto">
            <a:xfrm>
              <a:off x="563" y="2880"/>
              <a:ext cx="4764" cy="1338"/>
              <a:chOff x="563" y="2880"/>
              <a:chExt cx="4764" cy="1338"/>
            </a:xfrm>
          </p:grpSpPr>
          <p:sp>
            <p:nvSpPr>
              <p:cNvPr id="30727" name="Rectangle 24"/>
              <p:cNvSpPr>
                <a:spLocks noChangeArrowheads="1"/>
              </p:cNvSpPr>
              <p:nvPr/>
            </p:nvSpPr>
            <p:spPr bwMode="auto">
              <a:xfrm>
                <a:off x="563" y="3685"/>
                <a:ext cx="1702"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r>
                  <a:rPr lang="zh-CN" altLang="en-US" sz="1800">
                    <a:solidFill>
                      <a:srgbClr val="5F5F5F"/>
                    </a:solidFill>
                    <a:latin typeface="Times New Roman" pitchFamily="18" charset="0"/>
                  </a:rPr>
                  <a:t>发表：口头报告、论文、专利。。。</a:t>
                </a:r>
                <a:endParaRPr lang="zh-CN" altLang="zh-CN" sz="2900" b="0">
                  <a:solidFill>
                    <a:schemeClr val="tx1"/>
                  </a:solidFill>
                  <a:latin typeface="Times New Roman" pitchFamily="18" charset="0"/>
                </a:endParaRPr>
              </a:p>
            </p:txBody>
          </p:sp>
          <p:grpSp>
            <p:nvGrpSpPr>
              <p:cNvPr id="30728" name="Group 25"/>
              <p:cNvGrpSpPr>
                <a:grpSpLocks/>
              </p:cNvGrpSpPr>
              <p:nvPr/>
            </p:nvGrpSpPr>
            <p:grpSpPr bwMode="auto">
              <a:xfrm>
                <a:off x="694" y="2880"/>
                <a:ext cx="4633" cy="1301"/>
                <a:chOff x="694" y="2880"/>
                <a:chExt cx="4633" cy="1301"/>
              </a:xfrm>
            </p:grpSpPr>
            <p:grpSp>
              <p:nvGrpSpPr>
                <p:cNvPr id="30729" name="Group 26"/>
                <p:cNvGrpSpPr>
                  <a:grpSpLocks/>
                </p:cNvGrpSpPr>
                <p:nvPr/>
              </p:nvGrpSpPr>
              <p:grpSpPr bwMode="auto">
                <a:xfrm>
                  <a:off x="2445" y="2926"/>
                  <a:ext cx="440" cy="697"/>
                  <a:chOff x="2020" y="3604"/>
                  <a:chExt cx="484" cy="790"/>
                </a:xfrm>
              </p:grpSpPr>
              <p:sp>
                <p:nvSpPr>
                  <p:cNvPr id="1994779" name="Rectangle 27"/>
                  <p:cNvSpPr>
                    <a:spLocks noChangeArrowheads="1"/>
                  </p:cNvSpPr>
                  <p:nvPr/>
                </p:nvSpPr>
                <p:spPr bwMode="auto">
                  <a:xfrm>
                    <a:off x="2020" y="3604"/>
                    <a:ext cx="97" cy="332"/>
                  </a:xfrm>
                  <a:prstGeom prst="rect">
                    <a:avLst/>
                  </a:prstGeom>
                  <a:solidFill>
                    <a:schemeClr val="folHlink"/>
                  </a:solidFill>
                  <a:ln w="12700">
                    <a:solidFill>
                      <a:schemeClr val="tx1"/>
                    </a:solidFill>
                    <a:miter lim="800000"/>
                    <a:headEnd/>
                    <a:tailEnd/>
                  </a:ln>
                  <a:effectLst>
                    <a:outerShdw dist="107763" dir="2700000" algn="ctr" rotWithShape="0">
                      <a:schemeClr val="bg2"/>
                    </a:outerShdw>
                  </a:effectLst>
                </p:spPr>
                <p:txBody>
                  <a:bodyPr wrap="none" lIns="72872" tIns="35796" rIns="72872" bIns="35796">
                    <a:spAutoFit/>
                  </a:bodyPr>
                  <a:lstStyle/>
                  <a:p>
                    <a:pPr>
                      <a:defRPr/>
                    </a:pPr>
                    <a:endParaRPr lang="zh-CN" altLang="en-US" b="0"/>
                  </a:p>
                </p:txBody>
              </p:sp>
              <p:sp>
                <p:nvSpPr>
                  <p:cNvPr id="30741" name="Line 28"/>
                  <p:cNvSpPr>
                    <a:spLocks noChangeShapeType="1"/>
                  </p:cNvSpPr>
                  <p:nvPr/>
                </p:nvSpPr>
                <p:spPr bwMode="auto">
                  <a:xfrm>
                    <a:off x="2073" y="4176"/>
                    <a:ext cx="319" cy="0"/>
                  </a:xfrm>
                  <a:prstGeom prst="line">
                    <a:avLst/>
                  </a:prstGeom>
                  <a:noFill/>
                  <a:ln w="12700">
                    <a:solidFill>
                      <a:srgbClr val="BF052A"/>
                    </a:solidFill>
                    <a:round/>
                    <a:headEnd/>
                    <a:tailEnd/>
                  </a:ln>
                  <a:extLst>
                    <a:ext uri="{909E8E84-426E-40DD-AFC4-6F175D3DCCD1}">
                      <a14:hiddenFill xmlns:a14="http://schemas.microsoft.com/office/drawing/2010/main">
                        <a:noFill/>
                      </a14:hiddenFill>
                    </a:ext>
                  </a:extLst>
                </p:spPr>
                <p:txBody>
                  <a:bodyPr wrap="none" lIns="72872" tIns="35796" rIns="72872" bIns="35796">
                    <a:spAutoFit/>
                  </a:bodyPr>
                  <a:lstStyle/>
                  <a:p>
                    <a:endParaRPr lang="zh-CN" altLang="en-US"/>
                  </a:p>
                </p:txBody>
              </p:sp>
              <p:sp>
                <p:nvSpPr>
                  <p:cNvPr id="30742" name="Rectangle 29"/>
                  <p:cNvSpPr>
                    <a:spLocks noChangeArrowheads="1"/>
                  </p:cNvSpPr>
                  <p:nvPr/>
                </p:nvSpPr>
                <p:spPr bwMode="auto">
                  <a:xfrm>
                    <a:off x="2055" y="4208"/>
                    <a:ext cx="267" cy="186"/>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p>
                    <a:pPr algn="l" defTabSz="820738" eaLnBrk="0" hangingPunct="0"/>
                    <a:r>
                      <a:rPr lang="en-US" altLang="zh-CN" sz="400" b="0">
                        <a:solidFill>
                          <a:schemeClr val="tx1"/>
                        </a:solidFill>
                        <a:latin typeface="Times New Roman" pitchFamily="18" charset="0"/>
                      </a:rPr>
                      <a:t>1JACS 1995</a:t>
                    </a:r>
                  </a:p>
                  <a:p>
                    <a:pPr algn="l" defTabSz="820738" eaLnBrk="0" hangingPunct="0"/>
                    <a:r>
                      <a:rPr lang="en-US" altLang="zh-CN" sz="400" b="0">
                        <a:solidFill>
                          <a:schemeClr val="tx1"/>
                        </a:solidFill>
                        <a:latin typeface="Times New Roman" pitchFamily="18" charset="0"/>
                      </a:rPr>
                      <a:t>2JOC 1987</a:t>
                    </a:r>
                  </a:p>
                </p:txBody>
              </p:sp>
              <p:sp>
                <p:nvSpPr>
                  <p:cNvPr id="30743" name="Rectangle 30"/>
                  <p:cNvSpPr>
                    <a:spLocks noChangeArrowheads="1"/>
                  </p:cNvSpPr>
                  <p:nvPr/>
                </p:nvSpPr>
                <p:spPr bwMode="auto">
                  <a:xfrm>
                    <a:off x="2055" y="3680"/>
                    <a:ext cx="449" cy="127"/>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72872" tIns="35796" rIns="72872" bIns="35796">
                    <a:spAutoFit/>
                  </a:bodyPr>
                  <a:lstStyle/>
                  <a:p>
                    <a:pPr algn="l" defTabSz="820738" eaLnBrk="0" hangingPunct="0"/>
                    <a:r>
                      <a:rPr lang="en-US" altLang="zh-CN" sz="400" b="0">
                        <a:solidFill>
                          <a:schemeClr val="tx1"/>
                        </a:solidFill>
                        <a:latin typeface="Times New Roman" pitchFamily="18" charset="0"/>
                      </a:rPr>
                      <a:t>Synthesis of Amino Acids</a:t>
                    </a:r>
                  </a:p>
                </p:txBody>
              </p:sp>
            </p:grpSp>
            <p:grpSp>
              <p:nvGrpSpPr>
                <p:cNvPr id="30730" name="Group 31"/>
                <p:cNvGrpSpPr>
                  <a:grpSpLocks/>
                </p:cNvGrpSpPr>
                <p:nvPr/>
              </p:nvGrpSpPr>
              <p:grpSpPr bwMode="auto">
                <a:xfrm>
                  <a:off x="3985" y="2930"/>
                  <a:ext cx="442" cy="597"/>
                  <a:chOff x="3711" y="3604"/>
                  <a:chExt cx="485" cy="676"/>
                </a:xfrm>
              </p:grpSpPr>
              <p:sp>
                <p:nvSpPr>
                  <p:cNvPr id="1994784" name="Rectangle 32"/>
                  <p:cNvSpPr>
                    <a:spLocks noChangeArrowheads="1"/>
                  </p:cNvSpPr>
                  <p:nvPr/>
                </p:nvSpPr>
                <p:spPr bwMode="auto">
                  <a:xfrm>
                    <a:off x="3711" y="3604"/>
                    <a:ext cx="107" cy="34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defRPr/>
                    </a:pPr>
                    <a:endParaRPr lang="zh-CN" altLang="en-US" b="0"/>
                  </a:p>
                </p:txBody>
              </p:sp>
              <p:pic>
                <p:nvPicPr>
                  <p:cNvPr id="30738" name="Picture 3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 y="4020"/>
                    <a:ext cx="349" cy="26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pic>
              <p:sp>
                <p:nvSpPr>
                  <p:cNvPr id="30739" name="Rectangle 34"/>
                  <p:cNvSpPr>
                    <a:spLocks noChangeArrowheads="1"/>
                  </p:cNvSpPr>
                  <p:nvPr/>
                </p:nvSpPr>
                <p:spPr bwMode="auto">
                  <a:xfrm>
                    <a:off x="3736" y="3680"/>
                    <a:ext cx="460" cy="13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algn="l" defTabSz="820738" eaLnBrk="0" hangingPunct="0"/>
                    <a:r>
                      <a:rPr lang="en-US" altLang="zh-CN" sz="400" b="0">
                        <a:solidFill>
                          <a:schemeClr val="tx1"/>
                        </a:solidFill>
                        <a:latin typeface="Times New Roman" pitchFamily="18" charset="0"/>
                      </a:rPr>
                      <a:t>Synthesis of Amino Acids</a:t>
                    </a:r>
                  </a:p>
                </p:txBody>
              </p:sp>
            </p:grpSp>
            <p:sp>
              <p:nvSpPr>
                <p:cNvPr id="30731" name="Rectangle 35"/>
                <p:cNvSpPr>
                  <a:spLocks noChangeArrowheads="1"/>
                </p:cNvSpPr>
                <p:nvPr/>
              </p:nvSpPr>
              <p:spPr bwMode="auto">
                <a:xfrm>
                  <a:off x="3792" y="3646"/>
                  <a:ext cx="1535"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lnSpc>
                      <a:spcPct val="90000"/>
                    </a:lnSpc>
                  </a:pPr>
                  <a:r>
                    <a:rPr lang="zh-CN" altLang="en-US" sz="1800">
                      <a:solidFill>
                        <a:schemeClr val="tx1"/>
                      </a:solidFill>
                      <a:latin typeface="Times New Roman" pitchFamily="18" charset="0"/>
                    </a:rPr>
                    <a:t>新的问题？发展、延伸。。。</a:t>
                  </a:r>
                  <a:endParaRPr lang="zh-CN" altLang="zh-CN" sz="1800">
                    <a:solidFill>
                      <a:schemeClr val="tx1"/>
                    </a:solidFill>
                    <a:latin typeface="Times New Roman" pitchFamily="18" charset="0"/>
                  </a:endParaRPr>
                </a:p>
              </p:txBody>
            </p:sp>
            <p:sp>
              <p:nvSpPr>
                <p:cNvPr id="30732" name="Rectangle 36"/>
                <p:cNvSpPr>
                  <a:spLocks noChangeArrowheads="1"/>
                </p:cNvSpPr>
                <p:nvPr/>
              </p:nvSpPr>
              <p:spPr bwMode="auto">
                <a:xfrm>
                  <a:off x="2332" y="3695"/>
                  <a:ext cx="107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81204" tIns="39889" rIns="81204" bIns="39889">
                  <a:spAutoFit/>
                </a:bodyPr>
                <a:lstStyle/>
                <a:p>
                  <a:pPr algn="l" defTabSz="820738" eaLnBrk="0" hangingPunct="0">
                    <a:lnSpc>
                      <a:spcPct val="90000"/>
                    </a:lnSpc>
                  </a:pPr>
                  <a:r>
                    <a:rPr lang="zh-CN" altLang="en-US" sz="1800">
                      <a:solidFill>
                        <a:schemeClr val="tx1"/>
                      </a:solidFill>
                      <a:latin typeface="Times New Roman" pitchFamily="18" charset="0"/>
                    </a:rPr>
                    <a:t>同行评价、引用、应用。。。</a:t>
                  </a:r>
                  <a:endParaRPr lang="zh-CN" altLang="zh-CN" sz="2900">
                    <a:solidFill>
                      <a:schemeClr val="tx1"/>
                    </a:solidFill>
                    <a:latin typeface="Times New Roman" pitchFamily="18" charset="0"/>
                  </a:endParaRPr>
                </a:p>
              </p:txBody>
            </p:sp>
            <p:pic>
              <p:nvPicPr>
                <p:cNvPr id="30733" name="Picture 37"/>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b="10400"/>
                <a:stretch>
                  <a:fillRect/>
                </a:stretch>
              </p:blipFill>
              <p:spPr bwMode="auto">
                <a:xfrm>
                  <a:off x="694" y="2880"/>
                  <a:ext cx="786"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Line 38"/>
                <p:cNvSpPr>
                  <a:spLocks noChangeShapeType="1"/>
                </p:cNvSpPr>
                <p:nvPr/>
              </p:nvSpPr>
              <p:spPr bwMode="auto">
                <a:xfrm>
                  <a:off x="1698" y="3282"/>
                  <a:ext cx="508" cy="0"/>
                </a:xfrm>
                <a:prstGeom prst="line">
                  <a:avLst/>
                </a:prstGeom>
                <a:noFill/>
                <a:ln w="50799">
                  <a:solidFill>
                    <a:srgbClr val="BF052A"/>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735" name="Line 39"/>
                <p:cNvSpPr>
                  <a:spLocks noChangeShapeType="1"/>
                </p:cNvSpPr>
                <p:nvPr/>
              </p:nvSpPr>
              <p:spPr bwMode="auto">
                <a:xfrm>
                  <a:off x="3247" y="3272"/>
                  <a:ext cx="508" cy="0"/>
                </a:xfrm>
                <a:prstGeom prst="line">
                  <a:avLst/>
                </a:prstGeom>
                <a:noFill/>
                <a:ln w="50800">
                  <a:solidFill>
                    <a:srgbClr val="BF052A"/>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0736" name="Line 40"/>
                <p:cNvSpPr>
                  <a:spLocks noChangeShapeType="1"/>
                </p:cNvSpPr>
                <p:nvPr/>
              </p:nvSpPr>
              <p:spPr bwMode="auto">
                <a:xfrm>
                  <a:off x="4704" y="3312"/>
                  <a:ext cx="508" cy="0"/>
                </a:xfrm>
                <a:prstGeom prst="line">
                  <a:avLst/>
                </a:prstGeom>
                <a:noFill/>
                <a:ln w="50800">
                  <a:solidFill>
                    <a:srgbClr val="BF052A"/>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grpSp>
        </p:grpSp>
      </p:grpSp>
      <p:sp>
        <p:nvSpPr>
          <p:cNvPr id="41" name="矩形 40"/>
          <p:cNvSpPr/>
          <p:nvPr/>
        </p:nvSpPr>
        <p:spPr>
          <a:xfrm>
            <a:off x="1584952" y="56645"/>
            <a:ext cx="466794" cy="261610"/>
          </a:xfrm>
          <a:prstGeom prst="rect">
            <a:avLst/>
          </a:prstGeom>
        </p:spPr>
        <p:txBody>
          <a:bodyPr wrap="none">
            <a:spAutoFit/>
          </a:bodyPr>
          <a:lstStyle/>
          <a:p>
            <a:r>
              <a:rPr lang="zh-CN" altLang="en-US" sz="1100" dirty="0" smtClean="0">
                <a:solidFill>
                  <a:schemeClr val="bg1"/>
                </a:solidFill>
              </a:rPr>
              <a:t>引言</a:t>
            </a:r>
            <a:endParaRPr lang="zh-CN" altLang="en-US" sz="1100" dirty="0">
              <a:solidFill>
                <a:schemeClr val="bg1"/>
              </a:solidFill>
            </a:endParaRPr>
          </a:p>
        </p:txBody>
      </p:sp>
    </p:spTree>
    <p:extLst>
      <p:ext uri="{BB962C8B-B14F-4D97-AF65-F5344CB8AC3E}">
        <p14:creationId xmlns:p14="http://schemas.microsoft.com/office/powerpoint/2010/main" val="889571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709FBE3C-FD88-4C24-B34F-F465717AB565}"/>
              </a:ext>
            </a:extLst>
          </p:cNvPr>
          <p:cNvSpPr/>
          <p:nvPr/>
        </p:nvSpPr>
        <p:spPr>
          <a:xfrm>
            <a:off x="226576" y="467316"/>
            <a:ext cx="8771767" cy="553998"/>
          </a:xfrm>
          <a:prstGeom prst="rect">
            <a:avLst/>
          </a:prstGeom>
        </p:spPr>
        <p:txBody>
          <a:bodyPr wrap="square">
            <a:spAutoFit/>
          </a:bodyPr>
          <a:lstStyle/>
          <a:p>
            <a:pPr>
              <a:lnSpc>
                <a:spcPct val="150000"/>
              </a:lnSpc>
              <a:spcBef>
                <a:spcPts val="600"/>
              </a:spcBef>
              <a:spcAft>
                <a:spcPts val="600"/>
              </a:spcAft>
              <a:buSzPct val="75000"/>
              <a:defRPr/>
            </a:pPr>
            <a:r>
              <a:rPr lang="zh-CN" altLang="en-US" sz="2000" dirty="0">
                <a:solidFill>
                  <a:srgbClr val="C00000"/>
                </a:solidFill>
                <a:latin typeface="楷体" panose="02010609060101010101" pitchFamily="49" charset="-122"/>
                <a:ea typeface="楷体" panose="02010609060101010101" pitchFamily="49" charset="-122"/>
                <a:cs typeface="楷体" charset="0"/>
              </a:rPr>
              <a:t>一框</a:t>
            </a:r>
            <a:r>
              <a:rPr lang="zh-CN" altLang="en-US" sz="2000" dirty="0" smtClean="0">
                <a:solidFill>
                  <a:srgbClr val="C00000"/>
                </a:solidFill>
                <a:latin typeface="楷体" panose="02010609060101010101" pitchFamily="49" charset="-122"/>
                <a:ea typeface="楷体" panose="02010609060101010101" pitchFamily="49" charset="-122"/>
                <a:cs typeface="楷体" charset="0"/>
              </a:rPr>
              <a:t>式检索或者高级检索，都可以使用括号以及逻辑运算符构建检索表达式</a:t>
            </a:r>
            <a:endParaRPr lang="en-US" altLang="zh-CN" sz="2000" dirty="0">
              <a:solidFill>
                <a:srgbClr val="C00000"/>
              </a:solidFill>
              <a:latin typeface="楷体" panose="02010609060101010101" pitchFamily="49" charset="-122"/>
              <a:ea typeface="楷体" panose="02010609060101010101" pitchFamily="49" charset="-122"/>
              <a:cs typeface="楷体"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36" y="1021314"/>
            <a:ext cx="5767346" cy="297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下箭头 2"/>
          <p:cNvSpPr/>
          <p:nvPr/>
        </p:nvSpPr>
        <p:spPr>
          <a:xfrm rot="5400000">
            <a:off x="5412433" y="1508027"/>
            <a:ext cx="614995" cy="503981"/>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294" y="1988910"/>
            <a:ext cx="5659705" cy="3154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8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additive="base">
                                        <p:cTn id="12" dur="500" fill="hold"/>
                                        <p:tgtEl>
                                          <p:spTgt spid="14339"/>
                                        </p:tgtEl>
                                        <p:attrNameLst>
                                          <p:attrName>ppt_x</p:attrName>
                                        </p:attrNameLst>
                                      </p:cBhvr>
                                      <p:tavLst>
                                        <p:tav tm="0">
                                          <p:val>
                                            <p:strVal val="#ppt_x"/>
                                          </p:val>
                                        </p:tav>
                                        <p:tav tm="100000">
                                          <p:val>
                                            <p:strVal val="#ppt_x"/>
                                          </p:val>
                                        </p:tav>
                                      </p:tavLst>
                                    </p:anim>
                                    <p:anim calcmode="lin" valueType="num">
                                      <p:cBhvr additive="base">
                                        <p:cTn id="13"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431801" y="1646320"/>
            <a:ext cx="8064500" cy="3507581"/>
          </a:xfrm>
        </p:spPr>
        <p:txBody>
          <a:bodyPr>
            <a:normAutofit fontScale="92500" lnSpcReduction="10000"/>
          </a:bodyPr>
          <a:lstStyle/>
          <a:p>
            <a:r>
              <a:rPr lang="zh-CN" altLang="en-US" sz="1600" b="1" dirty="0" smtClean="0"/>
              <a:t>该项目科学技术要点</a:t>
            </a:r>
            <a:endParaRPr lang="zh-CN" altLang="en-US" sz="1600" dirty="0" smtClean="0"/>
          </a:p>
          <a:p>
            <a:r>
              <a:rPr lang="zh-CN" altLang="en-US" sz="1400" dirty="0" smtClean="0"/>
              <a:t>立足我国基本国情和现实背景，探讨如何推动保障性社区建设进程健康发展的策略与途径，是我国当前城镇化和市民化战略的重要内容。据</a:t>
            </a:r>
            <a:r>
              <a:rPr lang="en-US" altLang="zh-CN" sz="1400" dirty="0" smtClean="0"/>
              <a:t>《</a:t>
            </a:r>
            <a:r>
              <a:rPr lang="zh-CN" altLang="en-US" sz="1400" dirty="0" smtClean="0"/>
              <a:t>社会蓝皮书：</a:t>
            </a:r>
            <a:r>
              <a:rPr lang="en-US" altLang="zh-CN" sz="1400" dirty="0" smtClean="0"/>
              <a:t>2012 </a:t>
            </a:r>
            <a:r>
              <a:rPr lang="zh-CN" altLang="en-US" sz="1400" dirty="0" smtClean="0"/>
              <a:t>年中国社会形势分析与预测</a:t>
            </a:r>
            <a:r>
              <a:rPr lang="en-US" altLang="zh-CN" sz="1400" dirty="0" smtClean="0"/>
              <a:t>》</a:t>
            </a:r>
            <a:r>
              <a:rPr lang="zh-CN" altLang="en-US" sz="1400" dirty="0" smtClean="0"/>
              <a:t>统计显示，</a:t>
            </a:r>
            <a:r>
              <a:rPr lang="en-US" altLang="zh-CN" sz="1400" dirty="0" smtClean="0"/>
              <a:t>2011</a:t>
            </a:r>
            <a:r>
              <a:rPr lang="zh-CN" altLang="en-US" sz="1400" dirty="0" smtClean="0"/>
              <a:t>年我国城镇人口占总人口的比重首次超过</a:t>
            </a:r>
            <a:r>
              <a:rPr lang="en-US" altLang="zh-CN" sz="1400" dirty="0" smtClean="0"/>
              <a:t>50%</a:t>
            </a:r>
            <a:r>
              <a:rPr lang="zh-CN" altLang="en-US" sz="1400" dirty="0" smtClean="0"/>
              <a:t>，这标志着城市化成为继工业化之后推动经济社会发展的新动力。而如何改善城市中低收入群体的生活现状，将成为城市可持续发展中的难题。</a:t>
            </a:r>
            <a:r>
              <a:rPr lang="zh-CN" altLang="en-US" sz="1400" dirty="0" smtClean="0">
                <a:solidFill>
                  <a:srgbClr val="FF0000"/>
                </a:solidFill>
              </a:rPr>
              <a:t>此项目分析杭州市目前保障性住区公共服务设施供给的规模和结构上存在的问题</a:t>
            </a:r>
            <a:r>
              <a:rPr lang="zh-CN" altLang="en-US" sz="1400" dirty="0" smtClean="0"/>
              <a:t>。</a:t>
            </a:r>
            <a:r>
              <a:rPr lang="zh-CN" altLang="en-US" sz="1400" dirty="0" smtClean="0">
                <a:solidFill>
                  <a:srgbClr val="FF0000"/>
                </a:solidFill>
              </a:rPr>
              <a:t>运用</a:t>
            </a:r>
            <a:r>
              <a:rPr lang="en-US" altLang="zh-CN" sz="1400" dirty="0" smtClean="0">
                <a:solidFill>
                  <a:srgbClr val="FF0000"/>
                </a:solidFill>
              </a:rPr>
              <a:t>GIS</a:t>
            </a:r>
            <a:r>
              <a:rPr lang="zh-CN" altLang="en-US" sz="1400" dirty="0" smtClean="0">
                <a:solidFill>
                  <a:srgbClr val="FF0000"/>
                </a:solidFill>
              </a:rPr>
              <a:t>空间分布平台</a:t>
            </a:r>
            <a:r>
              <a:rPr lang="zh-CN" altLang="en-US" sz="1400" dirty="0" smtClean="0"/>
              <a:t>建立杭州市保障房公共服务设施基础数据库，根据</a:t>
            </a:r>
            <a:r>
              <a:rPr lang="en-US" altLang="zh-CN" sz="1400" dirty="0" smtClean="0"/>
              <a:t>《</a:t>
            </a:r>
            <a:r>
              <a:rPr lang="zh-CN" altLang="en-US" sz="1400" dirty="0" smtClean="0"/>
              <a:t>杭州市城市规划公共服务设施配置相关规范</a:t>
            </a:r>
            <a:r>
              <a:rPr lang="en-US" altLang="zh-CN" sz="1400" dirty="0" smtClean="0"/>
              <a:t>》</a:t>
            </a:r>
            <a:r>
              <a:rPr lang="zh-CN" altLang="en-US" sz="1400" dirty="0" smtClean="0"/>
              <a:t>确定各类设施服务范围，并运用空间分析模块（</a:t>
            </a:r>
            <a:r>
              <a:rPr lang="en-US" altLang="zh-CN" sz="1400" dirty="0" smtClean="0"/>
              <a:t>Spatial Analyst</a:t>
            </a:r>
            <a:r>
              <a:rPr lang="zh-CN" altLang="en-US" sz="1400" dirty="0" smtClean="0"/>
              <a:t>）计算公共服务设施服务辐射情况以及保障性住区与公共服务设施的最短距离，近而比较城市不同圈层（城市中心区、拓展区、外围区）公共服务设施覆盖率的差异。</a:t>
            </a:r>
            <a:endParaRPr lang="en-US" altLang="zh-CN" sz="1400" dirty="0" smtClean="0"/>
          </a:p>
          <a:p>
            <a:r>
              <a:rPr lang="zh-CN" altLang="en-US" sz="1400" dirty="0" smtClean="0"/>
              <a:t>同时综合考虑住区相近建设年份，相近区位、相近规模等因素，选取了</a:t>
            </a:r>
            <a:r>
              <a:rPr lang="en-US" altLang="zh-CN" sz="1400" dirty="0" smtClean="0"/>
              <a:t>8</a:t>
            </a:r>
            <a:r>
              <a:rPr lang="zh-CN" altLang="en-US" sz="1400" dirty="0" smtClean="0"/>
              <a:t>个典型保障性社区包括</a:t>
            </a:r>
            <a:r>
              <a:rPr lang="en-US" altLang="zh-CN" sz="1400" dirty="0" smtClean="0"/>
              <a:t>4</a:t>
            </a:r>
            <a:r>
              <a:rPr lang="zh-CN" altLang="en-US" sz="1400" dirty="0" smtClean="0"/>
              <a:t>个保障性住区（都市水乡、铭和苑、东新园、田园公租房）和</a:t>
            </a:r>
            <a:r>
              <a:rPr lang="en-US" altLang="zh-CN" sz="1400" dirty="0" smtClean="0"/>
              <a:t>4</a:t>
            </a:r>
            <a:r>
              <a:rPr lang="zh-CN" altLang="en-US" sz="1400" dirty="0" smtClean="0"/>
              <a:t>个商品房住区（三墩颐景园、四季风情园、现代雅苑、润和亿城嘉园）。运用多指标综合评价法</a:t>
            </a:r>
            <a:r>
              <a:rPr lang="en-US" altLang="zh-CN" sz="1400" dirty="0" smtClean="0"/>
              <a:t>(</a:t>
            </a:r>
            <a:r>
              <a:rPr lang="zh-CN" altLang="en-US" sz="1400" dirty="0" smtClean="0"/>
              <a:t>具体指标如通勤时间、设施主观可达性、选址、设施覆盖率、设施服务水平整体满意等</a:t>
            </a:r>
            <a:r>
              <a:rPr lang="en-US" altLang="zh-CN" sz="1400" dirty="0" smtClean="0"/>
              <a:t>)</a:t>
            </a:r>
            <a:r>
              <a:rPr lang="zh-CN" altLang="en-US" sz="1400" dirty="0" smtClean="0"/>
              <a:t>对典型保障性住区和商品房住区的公共服务设施进行比较，并结合两类住区公共服务设施规划建设情况比较，从而评价杭州市保障性住区公共服务设施供给情况。结果发现：典型社区的服务设施在总体上并没有满足当地居民的需求。相对来说，商品房住区周边服务设施较为完善，而保障性住区问题更加严峻；设施规划建设方面，则普遍存在规划考虑不周，设施分布不合理以及后期建设不到位等问题。</a:t>
            </a:r>
          </a:p>
          <a:p>
            <a:endParaRPr lang="en-US" altLang="zh-CN" sz="1400" dirty="0" smtClean="0"/>
          </a:p>
        </p:txBody>
      </p:sp>
      <p:sp>
        <p:nvSpPr>
          <p:cNvPr id="119812" name="Text Box 4"/>
          <p:cNvSpPr txBox="1">
            <a:spLocks noChangeArrowheads="1"/>
          </p:cNvSpPr>
          <p:nvPr/>
        </p:nvSpPr>
        <p:spPr bwMode="auto">
          <a:xfrm>
            <a:off x="611189" y="321585"/>
            <a:ext cx="7705725" cy="1384995"/>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eaLnBrk="1" hangingPunct="1">
              <a:spcBef>
                <a:spcPct val="50000"/>
              </a:spcBef>
            </a:pPr>
            <a:r>
              <a:rPr lang="zh-CN" altLang="en-US" dirty="0"/>
              <a:t>课题检索实例：保障性社区公共服务设施供需关系及优化配置策略研究</a:t>
            </a:r>
            <a:r>
              <a:rPr lang="en-US" altLang="zh-CN" dirty="0"/>
              <a:t>---</a:t>
            </a:r>
            <a:r>
              <a:rPr lang="zh-CN" altLang="en-US" dirty="0"/>
              <a:t>以杭州为例</a:t>
            </a:r>
          </a:p>
          <a:p>
            <a:pPr eaLnBrk="1" hangingPunct="1">
              <a:spcBef>
                <a:spcPct val="50000"/>
              </a:spcBef>
            </a:pPr>
            <a:r>
              <a:rPr lang="zh-CN" altLang="en-US" dirty="0"/>
              <a:t>“挑战杯”全国大学生课外学术科技作品竞赛课题</a:t>
            </a:r>
          </a:p>
        </p:txBody>
      </p:sp>
    </p:spTree>
    <p:extLst>
      <p:ext uri="{BB962C8B-B14F-4D97-AF65-F5344CB8AC3E}">
        <p14:creationId xmlns:p14="http://schemas.microsoft.com/office/powerpoint/2010/main" val="3993616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611189" y="1764553"/>
            <a:ext cx="8064500" cy="2791263"/>
          </a:xfrm>
        </p:spPr>
        <p:txBody>
          <a:bodyPr>
            <a:normAutofit/>
          </a:bodyPr>
          <a:lstStyle/>
          <a:p>
            <a:r>
              <a:rPr lang="zh-CN" altLang="en-US" sz="1600" b="1" dirty="0" smtClean="0"/>
              <a:t>课题创新点：</a:t>
            </a:r>
            <a:endParaRPr lang="zh-CN" altLang="en-US" sz="1600" dirty="0" smtClean="0"/>
          </a:p>
          <a:p>
            <a:r>
              <a:rPr lang="en-US" altLang="zh-CN" sz="1600" dirty="0" smtClean="0"/>
              <a:t>1. </a:t>
            </a:r>
            <a:r>
              <a:rPr lang="zh-CN" altLang="en-US" sz="1600" dirty="0" smtClean="0"/>
              <a:t>通过</a:t>
            </a:r>
            <a:r>
              <a:rPr lang="en-US" altLang="zh-CN" sz="1600" dirty="0" smtClean="0"/>
              <a:t>GIS</a:t>
            </a:r>
            <a:r>
              <a:rPr lang="zh-CN" altLang="en-US" sz="1600" dirty="0" smtClean="0"/>
              <a:t>空间分析模块对保障性住区的区位与城市级公共服务设施分布的空间关系进行定量研究，分析比较城市中心区、拓展区、外围区之间保障性住区公共服务设施覆盖率的差异。</a:t>
            </a:r>
            <a:endParaRPr lang="en-US" altLang="zh-CN" sz="1600" dirty="0" smtClean="0"/>
          </a:p>
          <a:p>
            <a:endParaRPr lang="zh-CN" altLang="en-US" sz="1600" dirty="0" smtClean="0"/>
          </a:p>
          <a:p>
            <a:r>
              <a:rPr lang="en-US" altLang="zh-CN" sz="1600" dirty="0" smtClean="0"/>
              <a:t>2. </a:t>
            </a:r>
            <a:r>
              <a:rPr lang="zh-CN" altLang="en-US" sz="1600" dirty="0" smtClean="0"/>
              <a:t>运用多指标综合评价法</a:t>
            </a:r>
            <a:r>
              <a:rPr lang="en-US" altLang="zh-CN" sz="1600" dirty="0" smtClean="0"/>
              <a:t>(</a:t>
            </a:r>
            <a:r>
              <a:rPr lang="zh-CN" altLang="en-US" sz="1600" dirty="0" smtClean="0"/>
              <a:t>具体指标如通勤时间、设施主观可达性、选址、设施覆盖率、设施服务水平整体满意等</a:t>
            </a:r>
            <a:r>
              <a:rPr lang="en-US" altLang="zh-CN" sz="1600" dirty="0" smtClean="0"/>
              <a:t>)</a:t>
            </a:r>
            <a:r>
              <a:rPr lang="zh-CN" altLang="en-US" sz="1600" dirty="0" smtClean="0"/>
              <a:t>对典型保障性住区和商品房住区的公共服务设施进行比较，从而评价杭州市保障性住区公共服务设施供给情况</a:t>
            </a:r>
            <a:endParaRPr lang="en-US" altLang="zh-CN" sz="1600" dirty="0" smtClean="0"/>
          </a:p>
        </p:txBody>
      </p:sp>
      <p:sp>
        <p:nvSpPr>
          <p:cNvPr id="120836" name="Text Box 4"/>
          <p:cNvSpPr txBox="1">
            <a:spLocks noChangeArrowheads="1"/>
          </p:cNvSpPr>
          <p:nvPr/>
        </p:nvSpPr>
        <p:spPr bwMode="auto">
          <a:xfrm>
            <a:off x="611189" y="321585"/>
            <a:ext cx="7705725" cy="1384995"/>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eaLnBrk="1" hangingPunct="1">
              <a:spcBef>
                <a:spcPct val="50000"/>
              </a:spcBef>
            </a:pPr>
            <a:r>
              <a:rPr lang="zh-CN" altLang="en-US" dirty="0"/>
              <a:t>课题检索实例：保障性社区公共服务设施供需关系及优化配置策略研究</a:t>
            </a:r>
            <a:r>
              <a:rPr lang="en-US" altLang="zh-CN" dirty="0"/>
              <a:t>---</a:t>
            </a:r>
            <a:r>
              <a:rPr lang="zh-CN" altLang="en-US" dirty="0"/>
              <a:t>以杭州为例</a:t>
            </a:r>
          </a:p>
          <a:p>
            <a:pPr eaLnBrk="1" hangingPunct="1">
              <a:spcBef>
                <a:spcPct val="50000"/>
              </a:spcBef>
            </a:pPr>
            <a:r>
              <a:rPr lang="zh-CN" altLang="en-US" dirty="0"/>
              <a:t>“挑战杯”全国大学生课外学术科技作品竞赛课题</a:t>
            </a:r>
          </a:p>
        </p:txBody>
      </p:sp>
    </p:spTree>
    <p:extLst>
      <p:ext uri="{BB962C8B-B14F-4D97-AF65-F5344CB8AC3E}">
        <p14:creationId xmlns:p14="http://schemas.microsoft.com/office/powerpoint/2010/main" val="106058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426" y="0"/>
            <a:ext cx="634198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标注 3"/>
          <p:cNvSpPr/>
          <p:nvPr/>
        </p:nvSpPr>
        <p:spPr>
          <a:xfrm>
            <a:off x="3788533" y="631531"/>
            <a:ext cx="1240088" cy="481648"/>
          </a:xfrm>
          <a:prstGeom prst="wedgeRoundRectCallout">
            <a:avLst>
              <a:gd name="adj1" fmla="val -79600"/>
              <a:gd name="adj2" fmla="val -1563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t>专业检索</a:t>
            </a:r>
            <a:endParaRPr lang="zh-CN" altLang="en-US" sz="1400" dirty="0"/>
          </a:p>
        </p:txBody>
      </p:sp>
    </p:spTree>
    <p:extLst>
      <p:ext uri="{BB962C8B-B14F-4D97-AF65-F5344CB8AC3E}">
        <p14:creationId xmlns:p14="http://schemas.microsoft.com/office/powerpoint/2010/main" val="36995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3"/>
          <p:cNvSpPr>
            <a:spLocks noGrp="1" noChangeArrowheads="1"/>
          </p:cNvSpPr>
          <p:nvPr>
            <p:ph type="body" idx="1"/>
          </p:nvPr>
        </p:nvSpPr>
        <p:spPr>
          <a:xfrm>
            <a:off x="538359" y="1635919"/>
            <a:ext cx="8064500" cy="3507581"/>
          </a:xfrm>
        </p:spPr>
        <p:txBody>
          <a:bodyPr/>
          <a:lstStyle/>
          <a:p>
            <a:r>
              <a:rPr lang="zh-CN" altLang="en-US" sz="1600" b="1" dirty="0" smtClean="0"/>
              <a:t>检索词</a:t>
            </a:r>
            <a:endParaRPr lang="zh-CN" altLang="en-US" sz="1600" dirty="0" smtClean="0"/>
          </a:p>
          <a:p>
            <a:r>
              <a:rPr lang="en-US" altLang="zh-CN" sz="1600" dirty="0" smtClean="0"/>
              <a:t>GIS/</a:t>
            </a:r>
            <a:r>
              <a:rPr lang="zh-CN" altLang="en-US" sz="1600" dirty="0" smtClean="0"/>
              <a:t>地理信息系统</a:t>
            </a:r>
          </a:p>
          <a:p>
            <a:r>
              <a:rPr lang="zh-CN" altLang="en-US" sz="1600" dirty="0" smtClean="0"/>
              <a:t>廉租</a:t>
            </a:r>
            <a:r>
              <a:rPr lang="en-US" altLang="zh-CN" sz="1600" dirty="0" smtClean="0"/>
              <a:t>/</a:t>
            </a:r>
            <a:r>
              <a:rPr lang="zh-CN" altLang="en-US" sz="1600" dirty="0" smtClean="0"/>
              <a:t>经济适用</a:t>
            </a:r>
            <a:r>
              <a:rPr lang="en-US" altLang="zh-CN" sz="1600" dirty="0" smtClean="0"/>
              <a:t>/</a:t>
            </a:r>
            <a:r>
              <a:rPr lang="zh-CN" altLang="en-US" sz="1600" dirty="0" smtClean="0"/>
              <a:t>政策性租赁</a:t>
            </a:r>
            <a:r>
              <a:rPr lang="en-US" altLang="zh-CN" sz="1600" dirty="0" smtClean="0"/>
              <a:t>/</a:t>
            </a:r>
            <a:r>
              <a:rPr lang="zh-CN" altLang="en-US" sz="1600" dirty="0" smtClean="0"/>
              <a:t>保障性</a:t>
            </a:r>
            <a:r>
              <a:rPr lang="en-US" altLang="zh-CN" sz="1600" dirty="0" smtClean="0"/>
              <a:t>/</a:t>
            </a:r>
            <a:r>
              <a:rPr lang="zh-CN" altLang="en-US" sz="1600" dirty="0" smtClean="0"/>
              <a:t>公共租赁</a:t>
            </a:r>
            <a:r>
              <a:rPr lang="en-US" altLang="zh-CN" sz="1600" dirty="0" smtClean="0"/>
              <a:t>/</a:t>
            </a:r>
            <a:r>
              <a:rPr lang="zh-CN" altLang="en-US" sz="1600" dirty="0" smtClean="0"/>
              <a:t>公租</a:t>
            </a:r>
          </a:p>
          <a:p>
            <a:r>
              <a:rPr lang="zh-CN" altLang="en-US" sz="1600" dirty="0" smtClean="0"/>
              <a:t>住房</a:t>
            </a:r>
            <a:r>
              <a:rPr lang="en-US" altLang="zh-CN" sz="1600" dirty="0" smtClean="0"/>
              <a:t>/</a:t>
            </a:r>
            <a:r>
              <a:rPr lang="zh-CN" altLang="en-US" sz="1600" dirty="0" smtClean="0"/>
              <a:t>住区</a:t>
            </a:r>
            <a:r>
              <a:rPr lang="en-US" altLang="zh-CN" sz="1600" dirty="0" smtClean="0"/>
              <a:t>/</a:t>
            </a:r>
            <a:r>
              <a:rPr lang="zh-CN" altLang="en-US" sz="1600" dirty="0" smtClean="0"/>
              <a:t>社区</a:t>
            </a:r>
            <a:r>
              <a:rPr lang="en-US" altLang="zh-CN" sz="1600" dirty="0" smtClean="0"/>
              <a:t>/</a:t>
            </a:r>
            <a:r>
              <a:rPr lang="zh-CN" altLang="en-US" sz="1600" dirty="0" smtClean="0"/>
              <a:t>区位</a:t>
            </a:r>
          </a:p>
          <a:p>
            <a:r>
              <a:rPr lang="zh-CN" altLang="en-US" sz="1600" dirty="0" smtClean="0"/>
              <a:t>公共服务设施</a:t>
            </a:r>
            <a:r>
              <a:rPr lang="en-US" altLang="zh-CN" sz="1600" dirty="0" smtClean="0"/>
              <a:t>/</a:t>
            </a:r>
            <a:r>
              <a:rPr lang="zh-CN" altLang="en-US" sz="1600" dirty="0" smtClean="0"/>
              <a:t>配套设施</a:t>
            </a:r>
          </a:p>
          <a:p>
            <a:r>
              <a:rPr lang="zh-CN" altLang="en-US" sz="1600" dirty="0" smtClean="0"/>
              <a:t>评价</a:t>
            </a:r>
            <a:r>
              <a:rPr lang="en-US" altLang="zh-CN" sz="1600" dirty="0" smtClean="0"/>
              <a:t>/</a:t>
            </a:r>
            <a:r>
              <a:rPr lang="zh-CN" altLang="en-US" sz="1600" dirty="0" smtClean="0"/>
              <a:t>比较</a:t>
            </a:r>
          </a:p>
          <a:p>
            <a:r>
              <a:rPr lang="en-US" altLang="zh-CN" sz="1600" dirty="0" smtClean="0"/>
              <a:t> </a:t>
            </a:r>
            <a:r>
              <a:rPr lang="zh-CN" altLang="en-US" sz="1600" b="1" dirty="0" smtClean="0"/>
              <a:t>检索式</a:t>
            </a:r>
            <a:endParaRPr lang="zh-CN" altLang="en-US" sz="1600" dirty="0" smtClean="0"/>
          </a:p>
          <a:p>
            <a:r>
              <a:rPr lang="en-US" altLang="zh-CN" sz="1800" dirty="0" smtClean="0"/>
              <a:t>(GIS or </a:t>
            </a:r>
            <a:r>
              <a:rPr lang="zh-CN" altLang="en-US" sz="1800" dirty="0" smtClean="0"/>
              <a:t>地理信息系统</a:t>
            </a:r>
            <a:r>
              <a:rPr lang="en-US" altLang="zh-CN" sz="1800" dirty="0" smtClean="0"/>
              <a:t>) and (</a:t>
            </a:r>
            <a:r>
              <a:rPr lang="zh-CN" altLang="en-US" sz="1800" dirty="0" smtClean="0"/>
              <a:t>廉租</a:t>
            </a:r>
            <a:r>
              <a:rPr lang="en-US" sz="1800" dirty="0" smtClean="0"/>
              <a:t> </a:t>
            </a:r>
            <a:r>
              <a:rPr lang="en-US" altLang="zh-CN" sz="1800" dirty="0" smtClean="0"/>
              <a:t>or </a:t>
            </a:r>
            <a:r>
              <a:rPr lang="zh-CN" altLang="en-US" sz="1800" dirty="0" smtClean="0"/>
              <a:t>经济适用</a:t>
            </a:r>
            <a:r>
              <a:rPr lang="en-US" sz="1800" dirty="0" smtClean="0"/>
              <a:t> </a:t>
            </a:r>
            <a:r>
              <a:rPr lang="en-US" altLang="zh-CN" sz="1800" dirty="0" smtClean="0"/>
              <a:t>or </a:t>
            </a:r>
            <a:r>
              <a:rPr lang="zh-CN" altLang="en-US" sz="1800" dirty="0" smtClean="0"/>
              <a:t>政策性租赁</a:t>
            </a:r>
            <a:r>
              <a:rPr lang="en-US" sz="1800" dirty="0" smtClean="0"/>
              <a:t> </a:t>
            </a:r>
            <a:r>
              <a:rPr lang="en-US" altLang="zh-CN" sz="1800" dirty="0" smtClean="0"/>
              <a:t>or </a:t>
            </a:r>
            <a:r>
              <a:rPr lang="zh-CN" altLang="en-US" sz="1800" dirty="0" smtClean="0"/>
              <a:t>保障性</a:t>
            </a:r>
            <a:r>
              <a:rPr lang="en-US" sz="1800" dirty="0" smtClean="0"/>
              <a:t> </a:t>
            </a:r>
            <a:r>
              <a:rPr lang="en-US" altLang="zh-CN" sz="1800" dirty="0" smtClean="0"/>
              <a:t>or </a:t>
            </a:r>
            <a:r>
              <a:rPr lang="zh-CN" altLang="en-US" sz="1800" dirty="0" smtClean="0"/>
              <a:t>公共租赁</a:t>
            </a:r>
            <a:r>
              <a:rPr lang="en-US" sz="1800" dirty="0" smtClean="0"/>
              <a:t> </a:t>
            </a:r>
            <a:r>
              <a:rPr lang="en-US" altLang="zh-CN" sz="1800" dirty="0" smtClean="0"/>
              <a:t>or </a:t>
            </a:r>
            <a:r>
              <a:rPr lang="zh-CN" altLang="en-US" sz="1800" dirty="0" smtClean="0"/>
              <a:t>公租</a:t>
            </a:r>
            <a:r>
              <a:rPr lang="en-US" altLang="zh-CN" sz="1800" dirty="0" smtClean="0"/>
              <a:t>) and (</a:t>
            </a:r>
            <a:r>
              <a:rPr lang="zh-CN" altLang="en-US" sz="1800" dirty="0" smtClean="0"/>
              <a:t>住房</a:t>
            </a:r>
            <a:r>
              <a:rPr lang="en-US" sz="1800" dirty="0" smtClean="0"/>
              <a:t> </a:t>
            </a:r>
            <a:r>
              <a:rPr lang="en-US" altLang="zh-CN" sz="1800" dirty="0" smtClean="0"/>
              <a:t>or </a:t>
            </a:r>
            <a:r>
              <a:rPr lang="zh-CN" altLang="en-US" sz="1800" dirty="0" smtClean="0"/>
              <a:t>住区</a:t>
            </a:r>
            <a:r>
              <a:rPr lang="en-US" sz="1800" dirty="0" smtClean="0"/>
              <a:t> </a:t>
            </a:r>
            <a:r>
              <a:rPr lang="en-US" altLang="zh-CN" sz="1800" dirty="0" smtClean="0"/>
              <a:t>or </a:t>
            </a:r>
            <a:r>
              <a:rPr lang="zh-CN" altLang="en-US" sz="1800" dirty="0" smtClean="0"/>
              <a:t>社区</a:t>
            </a:r>
            <a:r>
              <a:rPr lang="en-US" sz="1800" dirty="0" smtClean="0"/>
              <a:t> </a:t>
            </a:r>
            <a:r>
              <a:rPr lang="en-US" altLang="zh-CN" sz="1800" dirty="0" smtClean="0"/>
              <a:t>or </a:t>
            </a:r>
            <a:r>
              <a:rPr lang="zh-CN" altLang="en-US" sz="1800" dirty="0" smtClean="0"/>
              <a:t>区位</a:t>
            </a:r>
            <a:r>
              <a:rPr lang="en-US" altLang="zh-CN" sz="1800" dirty="0" smtClean="0"/>
              <a:t>)</a:t>
            </a:r>
            <a:endParaRPr lang="zh-CN" altLang="en-US" sz="1800" dirty="0" smtClean="0"/>
          </a:p>
          <a:p>
            <a:r>
              <a:rPr lang="en-US" altLang="zh-CN" sz="1800" dirty="0" smtClean="0"/>
              <a:t>(</a:t>
            </a:r>
            <a:r>
              <a:rPr lang="zh-CN" altLang="en-US" sz="1800" dirty="0" smtClean="0"/>
              <a:t>廉租</a:t>
            </a:r>
            <a:r>
              <a:rPr lang="en-US" sz="1800" dirty="0" smtClean="0"/>
              <a:t> </a:t>
            </a:r>
            <a:r>
              <a:rPr lang="en-US" altLang="zh-CN" sz="1800" dirty="0" smtClean="0"/>
              <a:t>or </a:t>
            </a:r>
            <a:r>
              <a:rPr lang="zh-CN" altLang="en-US" sz="1800" dirty="0" smtClean="0"/>
              <a:t>经济适用</a:t>
            </a:r>
            <a:r>
              <a:rPr lang="en-US" sz="1800" dirty="0" smtClean="0"/>
              <a:t> </a:t>
            </a:r>
            <a:r>
              <a:rPr lang="en-US" altLang="zh-CN" sz="1800" dirty="0" smtClean="0"/>
              <a:t>or </a:t>
            </a:r>
            <a:r>
              <a:rPr lang="zh-CN" altLang="en-US" sz="1800" dirty="0" smtClean="0"/>
              <a:t>政策性租赁</a:t>
            </a:r>
            <a:r>
              <a:rPr lang="en-US" sz="1800" dirty="0" smtClean="0"/>
              <a:t> </a:t>
            </a:r>
            <a:r>
              <a:rPr lang="en-US" altLang="zh-CN" sz="1800" dirty="0" smtClean="0"/>
              <a:t>or </a:t>
            </a:r>
            <a:r>
              <a:rPr lang="zh-CN" altLang="en-US" sz="1800" dirty="0" smtClean="0"/>
              <a:t>保障性</a:t>
            </a:r>
            <a:r>
              <a:rPr lang="en-US" sz="1800" dirty="0" smtClean="0"/>
              <a:t> </a:t>
            </a:r>
            <a:r>
              <a:rPr lang="en-US" altLang="zh-CN" sz="1800" dirty="0" smtClean="0"/>
              <a:t>or </a:t>
            </a:r>
            <a:r>
              <a:rPr lang="zh-CN" altLang="en-US" sz="1800" dirty="0" smtClean="0"/>
              <a:t>公共租赁</a:t>
            </a:r>
            <a:r>
              <a:rPr lang="en-US" sz="1800" dirty="0" smtClean="0"/>
              <a:t> </a:t>
            </a:r>
            <a:r>
              <a:rPr lang="en-US" altLang="zh-CN" sz="1800" dirty="0" smtClean="0"/>
              <a:t>or </a:t>
            </a:r>
            <a:r>
              <a:rPr lang="zh-CN" altLang="en-US" sz="1800" dirty="0" smtClean="0"/>
              <a:t>公租</a:t>
            </a:r>
            <a:r>
              <a:rPr lang="en-US" altLang="zh-CN" sz="1800" dirty="0" smtClean="0"/>
              <a:t>) and (</a:t>
            </a:r>
            <a:r>
              <a:rPr lang="zh-CN" altLang="en-US" sz="1800" dirty="0" smtClean="0"/>
              <a:t>住房</a:t>
            </a:r>
            <a:r>
              <a:rPr lang="en-US" sz="1800" dirty="0" smtClean="0"/>
              <a:t> </a:t>
            </a:r>
            <a:r>
              <a:rPr lang="en-US" altLang="zh-CN" sz="1800" dirty="0" smtClean="0"/>
              <a:t>or </a:t>
            </a:r>
            <a:r>
              <a:rPr lang="zh-CN" altLang="en-US" sz="1800" dirty="0" smtClean="0"/>
              <a:t>住区</a:t>
            </a:r>
            <a:r>
              <a:rPr lang="en-US" sz="1800" dirty="0" smtClean="0"/>
              <a:t> </a:t>
            </a:r>
            <a:r>
              <a:rPr lang="en-US" altLang="zh-CN" sz="1800" dirty="0" smtClean="0"/>
              <a:t>or </a:t>
            </a:r>
            <a:r>
              <a:rPr lang="zh-CN" altLang="en-US" sz="1800" dirty="0" smtClean="0"/>
              <a:t>社区</a:t>
            </a:r>
            <a:r>
              <a:rPr lang="en-US" altLang="zh-CN" sz="1800" dirty="0" smtClean="0"/>
              <a:t>) and (</a:t>
            </a:r>
            <a:r>
              <a:rPr lang="zh-CN" altLang="en-US" sz="1800" dirty="0" smtClean="0"/>
              <a:t>公共服务设施</a:t>
            </a:r>
            <a:r>
              <a:rPr lang="en-US" sz="1800" dirty="0" smtClean="0"/>
              <a:t> </a:t>
            </a:r>
            <a:r>
              <a:rPr lang="en-US" altLang="zh-CN" sz="1800" dirty="0" smtClean="0"/>
              <a:t>or </a:t>
            </a:r>
            <a:r>
              <a:rPr lang="zh-CN" altLang="en-US" sz="1800" dirty="0" smtClean="0"/>
              <a:t>配套设施</a:t>
            </a:r>
            <a:r>
              <a:rPr lang="en-US" altLang="zh-CN" sz="1800" dirty="0" smtClean="0"/>
              <a:t>) and (</a:t>
            </a:r>
            <a:r>
              <a:rPr lang="zh-CN" altLang="en-US" sz="1800" dirty="0" smtClean="0"/>
              <a:t>评价</a:t>
            </a:r>
            <a:r>
              <a:rPr lang="en-US" sz="1800" dirty="0" smtClean="0"/>
              <a:t> </a:t>
            </a:r>
            <a:r>
              <a:rPr lang="en-US" altLang="zh-CN" sz="1800" dirty="0" smtClean="0"/>
              <a:t>or </a:t>
            </a:r>
            <a:r>
              <a:rPr lang="zh-CN" altLang="en-US" sz="1800" dirty="0" smtClean="0"/>
              <a:t>比较</a:t>
            </a:r>
            <a:r>
              <a:rPr lang="en-US" altLang="zh-CN" sz="1800" dirty="0" smtClean="0"/>
              <a:t>)</a:t>
            </a:r>
          </a:p>
        </p:txBody>
      </p:sp>
      <p:sp>
        <p:nvSpPr>
          <p:cNvPr id="121860" name="Text Box 4"/>
          <p:cNvSpPr txBox="1">
            <a:spLocks noChangeArrowheads="1"/>
          </p:cNvSpPr>
          <p:nvPr/>
        </p:nvSpPr>
        <p:spPr bwMode="auto">
          <a:xfrm>
            <a:off x="748754" y="256920"/>
            <a:ext cx="7705725" cy="1384995"/>
          </a:xfrm>
          <a:prstGeom prst="rect">
            <a:avLst/>
          </a:prstGeom>
          <a:noFill/>
          <a:ln>
            <a:noFill/>
          </a:ln>
          <a:effectLst>
            <a:prstShdw prst="shdw13" dist="53882" dir="13500000">
              <a:srgbClr val="808080">
                <a:alpha val="50000"/>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EA8032"/>
                </a:solidFill>
                <a:latin typeface="Frutiger 55 Roman" pitchFamily="50" charset="0"/>
                <a:ea typeface="宋体" pitchFamily="2" charset="-122"/>
              </a:defRPr>
            </a:lvl1pPr>
            <a:lvl2pPr marL="742950" indent="-285750" eaLnBrk="0" hangingPunct="0">
              <a:defRPr sz="2400" b="1">
                <a:solidFill>
                  <a:srgbClr val="EA8032"/>
                </a:solidFill>
                <a:latin typeface="Frutiger 55 Roman" pitchFamily="50" charset="0"/>
                <a:ea typeface="宋体" pitchFamily="2" charset="-122"/>
              </a:defRPr>
            </a:lvl2pPr>
            <a:lvl3pPr marL="1143000" indent="-228600" eaLnBrk="0" hangingPunct="0">
              <a:defRPr sz="2400" b="1">
                <a:solidFill>
                  <a:srgbClr val="EA8032"/>
                </a:solidFill>
                <a:latin typeface="Frutiger 55 Roman" pitchFamily="50" charset="0"/>
                <a:ea typeface="宋体" pitchFamily="2" charset="-122"/>
              </a:defRPr>
            </a:lvl3pPr>
            <a:lvl4pPr marL="1600200" indent="-228600" eaLnBrk="0" hangingPunct="0">
              <a:defRPr sz="2400" b="1">
                <a:solidFill>
                  <a:srgbClr val="EA8032"/>
                </a:solidFill>
                <a:latin typeface="Frutiger 55 Roman" pitchFamily="50" charset="0"/>
                <a:ea typeface="宋体" pitchFamily="2" charset="-122"/>
              </a:defRPr>
            </a:lvl4pPr>
            <a:lvl5pPr marL="2057400" indent="-228600" eaLnBrk="0" hangingPunct="0">
              <a:defRPr sz="2400" b="1">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b="1">
                <a:solidFill>
                  <a:srgbClr val="EA8032"/>
                </a:solidFill>
                <a:latin typeface="Frutiger 55 Roman" pitchFamily="50" charset="0"/>
                <a:ea typeface="宋体" pitchFamily="2" charset="-122"/>
              </a:defRPr>
            </a:lvl9pPr>
          </a:lstStyle>
          <a:p>
            <a:pPr eaLnBrk="1" hangingPunct="1">
              <a:spcBef>
                <a:spcPct val="50000"/>
              </a:spcBef>
            </a:pPr>
            <a:r>
              <a:rPr lang="zh-CN" altLang="en-US" dirty="0"/>
              <a:t>课题检索实例：保障性社区公共服务设施供需关系及优化配置策略研究</a:t>
            </a:r>
            <a:r>
              <a:rPr lang="en-US" altLang="zh-CN" dirty="0"/>
              <a:t>---</a:t>
            </a:r>
            <a:r>
              <a:rPr lang="zh-CN" altLang="en-US" dirty="0"/>
              <a:t>以杭州为例</a:t>
            </a:r>
          </a:p>
          <a:p>
            <a:pPr eaLnBrk="1" hangingPunct="1">
              <a:spcBef>
                <a:spcPct val="50000"/>
              </a:spcBef>
            </a:pPr>
            <a:r>
              <a:rPr lang="zh-CN" altLang="en-US" dirty="0"/>
              <a:t>“挑战杯”全国大学生课外学术科技作品竞赛课题</a:t>
            </a:r>
          </a:p>
        </p:txBody>
      </p:sp>
    </p:spTree>
    <p:extLst>
      <p:ext uri="{BB962C8B-B14F-4D97-AF65-F5344CB8AC3E}">
        <p14:creationId xmlns:p14="http://schemas.microsoft.com/office/powerpoint/2010/main" val="359333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195" y="0"/>
            <a:ext cx="5474495" cy="514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67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pic>
        <p:nvPicPr>
          <p:cNvPr id="9" name="图片 8"/>
          <p:cNvPicPr>
            <a:picLocks noChangeAspect="1"/>
          </p:cNvPicPr>
          <p:nvPr/>
        </p:nvPicPr>
        <p:blipFill>
          <a:blip r:embed="rId6"/>
          <a:stretch>
            <a:fillRect/>
          </a:stretch>
        </p:blipFill>
        <p:spPr>
          <a:xfrm>
            <a:off x="5105443" y="1478484"/>
            <a:ext cx="1460500" cy="393700"/>
          </a:xfrm>
          <a:prstGeom prst="rect">
            <a:avLst/>
          </a:prstGeom>
        </p:spPr>
      </p:pic>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三</a:t>
            </a:r>
          </a:p>
        </p:txBody>
      </p:sp>
      <p:sp>
        <p:nvSpPr>
          <p:cNvPr id="2" name="文本框 1"/>
          <p:cNvSpPr txBox="1"/>
          <p:nvPr/>
        </p:nvSpPr>
        <p:spPr>
          <a:xfrm>
            <a:off x="4828402" y="2252840"/>
            <a:ext cx="2340684" cy="443198"/>
          </a:xfrm>
          <a:prstGeom prst="rect">
            <a:avLst/>
          </a:prstGeom>
          <a:noFill/>
        </p:spPr>
        <p:txBody>
          <a:bodyPr wrap="square" rtlCol="0">
            <a:spAutoFit/>
          </a:bodyPr>
          <a:lstStyle/>
          <a:p>
            <a:pPr>
              <a:lnSpc>
                <a:spcPct val="95000"/>
              </a:lnSpc>
            </a:pPr>
            <a:r>
              <a:rPr lang="zh-CN" altLang="en-US" sz="2400" b="1" dirty="0" smtClean="0">
                <a:solidFill>
                  <a:schemeClr val="tx2"/>
                </a:solidFill>
                <a:latin typeface="楷体" pitchFamily="49" charset="-122"/>
                <a:ea typeface="楷体" pitchFamily="49" charset="-122"/>
              </a:rPr>
              <a:t>论文</a:t>
            </a:r>
            <a:r>
              <a:rPr lang="zh-CN" altLang="en-US" sz="2400" b="1" dirty="0">
                <a:solidFill>
                  <a:schemeClr val="tx2"/>
                </a:solidFill>
                <a:latin typeface="楷体" pitchFamily="49" charset="-122"/>
                <a:ea typeface="楷体" pitchFamily="49" charset="-122"/>
              </a:rPr>
              <a:t>写作技巧</a:t>
            </a:r>
          </a:p>
        </p:txBody>
      </p:sp>
    </p:spTree>
    <p:extLst>
      <p:ext uri="{BB962C8B-B14F-4D97-AF65-F5344CB8AC3E}">
        <p14:creationId xmlns:p14="http://schemas.microsoft.com/office/powerpoint/2010/main" val="1421368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4034" name="Rectangle 2"/>
          <p:cNvSpPr>
            <a:spLocks noGrp="1" noChangeArrowheads="1"/>
          </p:cNvSpPr>
          <p:nvPr>
            <p:ph type="title"/>
          </p:nvPr>
        </p:nvSpPr>
        <p:spPr>
          <a:xfrm>
            <a:off x="550933" y="430211"/>
            <a:ext cx="8229600" cy="434579"/>
          </a:xfrm>
        </p:spPr>
        <p:txBody>
          <a:bodyPr>
            <a:normAutofit fontScale="90000"/>
          </a:bodyPr>
          <a:lstStyle/>
          <a:p>
            <a:pPr algn="ctr" eaLnBrk="1" hangingPunct="1">
              <a:defRPr/>
            </a:pPr>
            <a:r>
              <a:rPr lang="zh-CN" altLang="en-US" dirty="0" smtClean="0">
                <a:solidFill>
                  <a:srgbClr val="CC0000"/>
                </a:solidFill>
                <a:latin typeface="楷体" pitchFamily="49" charset="-122"/>
                <a:ea typeface="楷体" pitchFamily="49" charset="-122"/>
              </a:rPr>
              <a:t>应该发表什么样的科技论文？</a:t>
            </a:r>
          </a:p>
        </p:txBody>
      </p:sp>
      <p:sp>
        <p:nvSpPr>
          <p:cNvPr id="4099" name="Rectangle 3"/>
          <p:cNvSpPr>
            <a:spLocks noGrp="1" noChangeArrowheads="1"/>
          </p:cNvSpPr>
          <p:nvPr>
            <p:ph type="body" idx="1"/>
          </p:nvPr>
        </p:nvSpPr>
        <p:spPr>
          <a:xfrm>
            <a:off x="381000" y="1085850"/>
            <a:ext cx="8077200" cy="3771900"/>
          </a:xfrm>
        </p:spPr>
        <p:txBody>
          <a:bodyPr>
            <a:normAutofit fontScale="92500" lnSpcReduction="20000"/>
          </a:bodyPr>
          <a:lstStyle/>
          <a:p>
            <a:pPr eaLnBrk="1" hangingPunct="1">
              <a:lnSpc>
                <a:spcPct val="125000"/>
              </a:lnSpc>
            </a:pPr>
            <a:r>
              <a:rPr lang="zh-CN" altLang="en-US" sz="2400" b="1" dirty="0" smtClean="0">
                <a:latin typeface="楷体" pitchFamily="49" charset="-122"/>
                <a:ea typeface="楷体" pitchFamily="49" charset="-122"/>
              </a:rPr>
              <a:t>一点之见即成文 </a:t>
            </a:r>
          </a:p>
          <a:p>
            <a:pPr marL="0" indent="0" eaLnBrk="1" hangingPunct="1">
              <a:lnSpc>
                <a:spcPct val="125000"/>
              </a:lnSpc>
              <a:buNone/>
            </a:pPr>
            <a:r>
              <a:rPr lang="en-US" altLang="zh-CN" sz="2400" dirty="0">
                <a:latin typeface="楷体" pitchFamily="49" charset="-122"/>
                <a:ea typeface="楷体" pitchFamily="49" charset="-122"/>
              </a:rPr>
              <a:t> </a:t>
            </a:r>
            <a:r>
              <a:rPr lang="en-US" altLang="zh-CN" sz="2400" dirty="0" smtClean="0">
                <a:latin typeface="楷体" pitchFamily="49" charset="-122"/>
                <a:ea typeface="楷体" pitchFamily="49" charset="-122"/>
              </a:rPr>
              <a:t> </a:t>
            </a:r>
            <a:r>
              <a:rPr lang="zh-CN" altLang="en-US" sz="2400" dirty="0" smtClean="0">
                <a:latin typeface="楷体" pitchFamily="49" charset="-122"/>
                <a:ea typeface="楷体" pitchFamily="49" charset="-122"/>
              </a:rPr>
              <a:t>综述性论文的独创性体现在作者对文献的选择，以及对相关主题研究现状的评述与展望</a:t>
            </a:r>
            <a:endParaRPr lang="en-US" altLang="zh-CN" sz="2400" dirty="0" smtClean="0">
              <a:latin typeface="楷体" pitchFamily="49" charset="-122"/>
              <a:ea typeface="楷体" pitchFamily="49" charset="-122"/>
            </a:endParaRPr>
          </a:p>
          <a:p>
            <a:pPr>
              <a:lnSpc>
                <a:spcPct val="125000"/>
              </a:lnSpc>
            </a:pPr>
            <a:r>
              <a:rPr lang="zh-CN" altLang="en-US" sz="2400" b="1" dirty="0" smtClean="0">
                <a:latin typeface="楷体" pitchFamily="49" charset="-122"/>
                <a:ea typeface="楷体" pitchFamily="49" charset="-122"/>
              </a:rPr>
              <a:t>不要把属于同一研究成果的素材“支解”为多篇“香肠”论文；</a:t>
            </a:r>
          </a:p>
          <a:p>
            <a:pPr eaLnBrk="1" hangingPunct="1">
              <a:lnSpc>
                <a:spcPct val="125000"/>
              </a:lnSpc>
            </a:pPr>
            <a:r>
              <a:rPr lang="zh-CN" altLang="en-US" sz="2400" b="1" dirty="0" smtClean="0">
                <a:latin typeface="楷体" pitchFamily="49" charset="-122"/>
                <a:ea typeface="楷体" pitchFamily="49" charset="-122"/>
              </a:rPr>
              <a:t>避免无意或有意的剽窃行为</a:t>
            </a:r>
            <a:r>
              <a:rPr lang="en-US" altLang="zh-CN" sz="2400" dirty="0" smtClean="0">
                <a:latin typeface="楷体" pitchFamily="49" charset="-122"/>
                <a:ea typeface="楷体" pitchFamily="49" charset="-122"/>
              </a:rPr>
              <a:t>(</a:t>
            </a:r>
            <a:r>
              <a:rPr lang="zh-CN" altLang="en-US" sz="2400" dirty="0" smtClean="0">
                <a:latin typeface="楷体" pitchFamily="49" charset="-122"/>
                <a:ea typeface="楷体" pitchFamily="49" charset="-122"/>
              </a:rPr>
              <a:t>引述他人思想、数据或论述而不注明出处</a:t>
            </a:r>
            <a:r>
              <a:rPr lang="en-US" altLang="zh-CN" sz="2400" dirty="0" smtClean="0">
                <a:latin typeface="楷体" pitchFamily="49" charset="-122"/>
                <a:ea typeface="楷体" pitchFamily="49" charset="-122"/>
              </a:rPr>
              <a:t>)</a:t>
            </a:r>
            <a:r>
              <a:rPr lang="zh-CN" altLang="en-US" sz="2400" dirty="0" smtClean="0">
                <a:latin typeface="楷体" pitchFamily="49" charset="-122"/>
                <a:ea typeface="楷体" pitchFamily="49" charset="-122"/>
              </a:rPr>
              <a:t>；</a:t>
            </a:r>
          </a:p>
          <a:p>
            <a:pPr eaLnBrk="1" hangingPunct="1">
              <a:lnSpc>
                <a:spcPct val="125000"/>
              </a:lnSpc>
            </a:pPr>
            <a:r>
              <a:rPr lang="zh-CN" altLang="en-US" sz="2400" b="1" dirty="0" smtClean="0">
                <a:latin typeface="楷体" pitchFamily="49" charset="-122"/>
                <a:ea typeface="楷体" pitchFamily="49" charset="-122"/>
              </a:rPr>
              <a:t>抄一篇为剽窃，抄多篇为创新；</a:t>
            </a:r>
          </a:p>
          <a:p>
            <a:pPr eaLnBrk="1" hangingPunct="1">
              <a:lnSpc>
                <a:spcPct val="125000"/>
              </a:lnSpc>
            </a:pPr>
            <a:r>
              <a:rPr lang="zh-CN" altLang="en-US" sz="2400" b="1" dirty="0" smtClean="0">
                <a:latin typeface="楷体" pitchFamily="49" charset="-122"/>
                <a:ea typeface="楷体" pitchFamily="49" charset="-122"/>
              </a:rPr>
              <a:t>避免一稿多投或一稿多发</a:t>
            </a:r>
            <a:r>
              <a:rPr lang="zh-CN" altLang="en-US" sz="2400" b="1" dirty="0" smtClean="0">
                <a:latin typeface="楷体" pitchFamily="49" charset="-122"/>
                <a:ea typeface="楷体" pitchFamily="49" charset="-122"/>
                <a:hlinkClick r:id="rId2" action="ppaction://hlinkfile"/>
              </a:rPr>
              <a:t> </a:t>
            </a:r>
            <a:endParaRPr lang="zh-CN" altLang="en-US" sz="2400" b="1" dirty="0" smtClean="0">
              <a:latin typeface="楷体" pitchFamily="49" charset="-122"/>
              <a:ea typeface="楷体" pitchFamily="49" charset="-122"/>
            </a:endParaRPr>
          </a:p>
        </p:txBody>
      </p:sp>
    </p:spTree>
    <p:extLst>
      <p:ext uri="{BB962C8B-B14F-4D97-AF65-F5344CB8AC3E}">
        <p14:creationId xmlns:p14="http://schemas.microsoft.com/office/powerpoint/2010/main" val="26113966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5058" name="Rectangle 2"/>
          <p:cNvSpPr>
            <a:spLocks noGrp="1" noChangeArrowheads="1"/>
          </p:cNvSpPr>
          <p:nvPr>
            <p:ph type="title"/>
          </p:nvPr>
        </p:nvSpPr>
        <p:spPr>
          <a:xfrm>
            <a:off x="381000" y="342900"/>
            <a:ext cx="8229600" cy="571500"/>
          </a:xfrm>
        </p:spPr>
        <p:txBody>
          <a:bodyPr>
            <a:normAutofit fontScale="90000"/>
          </a:bodyPr>
          <a:lstStyle/>
          <a:p>
            <a:pPr algn="ctr" eaLnBrk="1" hangingPunct="1">
              <a:defRPr/>
            </a:pPr>
            <a:r>
              <a:rPr lang="zh-CN" altLang="en-US" b="1" dirty="0" smtClean="0">
                <a:solidFill>
                  <a:srgbClr val="CC0000"/>
                </a:solidFill>
                <a:latin typeface="楷体" pitchFamily="49" charset="-122"/>
                <a:ea typeface="楷体" pitchFamily="49" charset="-122"/>
              </a:rPr>
              <a:t>写什么和如何写</a:t>
            </a:r>
          </a:p>
        </p:txBody>
      </p:sp>
      <p:sp>
        <p:nvSpPr>
          <p:cNvPr id="5123" name="Rectangle 3"/>
          <p:cNvSpPr>
            <a:spLocks noGrp="1" noChangeArrowheads="1"/>
          </p:cNvSpPr>
          <p:nvPr>
            <p:ph type="body" idx="1"/>
          </p:nvPr>
        </p:nvSpPr>
        <p:spPr>
          <a:xfrm>
            <a:off x="457200" y="1166265"/>
            <a:ext cx="7924800" cy="3486150"/>
          </a:xfrm>
        </p:spPr>
        <p:txBody>
          <a:bodyPr>
            <a:normAutofit fontScale="55000" lnSpcReduction="20000"/>
          </a:bodyPr>
          <a:lstStyle/>
          <a:p>
            <a:pPr eaLnBrk="1" hangingPunct="1">
              <a:lnSpc>
                <a:spcPct val="105000"/>
              </a:lnSpc>
            </a:pPr>
            <a:r>
              <a:rPr lang="zh-CN" altLang="en-US" dirty="0" smtClean="0">
                <a:latin typeface="楷体" pitchFamily="49" charset="-122"/>
                <a:ea typeface="楷体" pitchFamily="49" charset="-122"/>
              </a:rPr>
              <a:t>论文的作者必须回答以下</a:t>
            </a:r>
            <a:r>
              <a:rPr lang="en-US" altLang="zh-CN" dirty="0" smtClean="0">
                <a:latin typeface="楷体" pitchFamily="49" charset="-122"/>
                <a:ea typeface="楷体" pitchFamily="49" charset="-122"/>
              </a:rPr>
              <a:t>4</a:t>
            </a:r>
            <a:r>
              <a:rPr lang="zh-CN" altLang="en-US" dirty="0" smtClean="0">
                <a:latin typeface="楷体" pitchFamily="49" charset="-122"/>
                <a:ea typeface="楷体" pitchFamily="49" charset="-122"/>
              </a:rPr>
              <a:t>个问题</a:t>
            </a:r>
          </a:p>
          <a:p>
            <a:pPr marL="0" indent="0" eaLnBrk="1" hangingPunct="1">
              <a:lnSpc>
                <a:spcPct val="105000"/>
              </a:lnSpc>
              <a:buNone/>
            </a:pPr>
            <a:r>
              <a:rPr lang="en-US" altLang="zh-CN" b="1" dirty="0" smtClean="0">
                <a:latin typeface="楷体" pitchFamily="49" charset="-122"/>
                <a:ea typeface="楷体" pitchFamily="49" charset="-122"/>
              </a:rPr>
              <a:t>1</a:t>
            </a:r>
            <a:r>
              <a:rPr lang="zh-CN" altLang="en-US" b="1" dirty="0" smtClean="0">
                <a:latin typeface="楷体" pitchFamily="49" charset="-122"/>
                <a:ea typeface="楷体" pitchFamily="49" charset="-122"/>
              </a:rPr>
              <a:t>、你为何要开始</a:t>
            </a:r>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Why did you start </a:t>
            </a:r>
            <a:r>
              <a:rPr lang="zh-CN" altLang="en-US" dirty="0" smtClean="0">
                <a:latin typeface="楷体" pitchFamily="49" charset="-122"/>
                <a:ea typeface="楷体" pitchFamily="49" charset="-122"/>
              </a:rPr>
              <a:t>） </a:t>
            </a:r>
            <a:r>
              <a:rPr lang="en-US" altLang="zh-CN" dirty="0" smtClean="0">
                <a:latin typeface="楷体" pitchFamily="49" charset="-122"/>
                <a:ea typeface="楷体" pitchFamily="49" charset="-122"/>
              </a:rPr>
              <a:t>?</a:t>
            </a:r>
          </a:p>
          <a:p>
            <a:pPr marL="0" indent="0" eaLnBrk="1" hangingPunct="1">
              <a:lnSpc>
                <a:spcPct val="105000"/>
              </a:lnSpc>
              <a:buNone/>
            </a:pPr>
            <a:r>
              <a:rPr lang="en-US" altLang="zh-CN" b="1" dirty="0" smtClean="0">
                <a:latin typeface="楷体" pitchFamily="49" charset="-122"/>
                <a:ea typeface="楷体" pitchFamily="49" charset="-122"/>
              </a:rPr>
              <a:t>2</a:t>
            </a:r>
            <a:r>
              <a:rPr lang="zh-CN" altLang="en-US" b="1" dirty="0" smtClean="0">
                <a:latin typeface="楷体" pitchFamily="49" charset="-122"/>
                <a:ea typeface="楷体" pitchFamily="49" charset="-122"/>
              </a:rPr>
              <a:t>、你做了什么</a:t>
            </a:r>
            <a:r>
              <a:rPr lang="zh-CN" altLang="en-US" dirty="0" smtClean="0">
                <a:latin typeface="楷体" pitchFamily="49" charset="-122"/>
                <a:ea typeface="楷体" pitchFamily="49" charset="-122"/>
              </a:rPr>
              <a:t>（ </a:t>
            </a:r>
            <a:r>
              <a:rPr lang="en-US" altLang="zh-CN" dirty="0" smtClean="0">
                <a:latin typeface="楷体" pitchFamily="49" charset="-122"/>
                <a:ea typeface="楷体" pitchFamily="49" charset="-122"/>
              </a:rPr>
              <a:t>Why does it mean </a:t>
            </a:r>
            <a:r>
              <a:rPr lang="zh-CN" altLang="en-US" dirty="0" smtClean="0">
                <a:latin typeface="楷体" pitchFamily="49" charset="-122"/>
                <a:ea typeface="楷体" pitchFamily="49" charset="-122"/>
              </a:rPr>
              <a:t>）？</a:t>
            </a:r>
          </a:p>
          <a:p>
            <a:pPr marL="0" indent="0" eaLnBrk="1" hangingPunct="1">
              <a:lnSpc>
                <a:spcPct val="105000"/>
              </a:lnSpc>
              <a:buNone/>
            </a:pPr>
            <a:r>
              <a:rPr lang="en-US" altLang="zh-CN" b="1" dirty="0" smtClean="0">
                <a:latin typeface="楷体" pitchFamily="49" charset="-122"/>
                <a:ea typeface="楷体" pitchFamily="49" charset="-122"/>
              </a:rPr>
              <a:t>3</a:t>
            </a:r>
            <a:r>
              <a:rPr lang="zh-CN" altLang="en-US" b="1" dirty="0" smtClean="0">
                <a:latin typeface="楷体" pitchFamily="49" charset="-122"/>
                <a:ea typeface="楷体" pitchFamily="49" charset="-122"/>
              </a:rPr>
              <a:t>、你发现了什么</a:t>
            </a:r>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What did you</a:t>
            </a:r>
            <a:r>
              <a:rPr lang="zh-CN" altLang="en-US" dirty="0" smtClean="0">
                <a:latin typeface="楷体" pitchFamily="49" charset="-122"/>
                <a:ea typeface="楷体" pitchFamily="49" charset="-122"/>
              </a:rPr>
              <a:t>　</a:t>
            </a:r>
            <a:r>
              <a:rPr lang="en-US" altLang="zh-CN" dirty="0" smtClean="0">
                <a:latin typeface="楷体" pitchFamily="49" charset="-122"/>
                <a:ea typeface="楷体" pitchFamily="49" charset="-122"/>
              </a:rPr>
              <a:t>find</a:t>
            </a:r>
            <a:r>
              <a:rPr lang="zh-CN" altLang="en-US" dirty="0" smtClean="0">
                <a:latin typeface="楷体" pitchFamily="49" charset="-122"/>
                <a:ea typeface="楷体" pitchFamily="49" charset="-122"/>
              </a:rPr>
              <a:t>）？</a:t>
            </a:r>
          </a:p>
          <a:p>
            <a:pPr marL="0" indent="0" eaLnBrk="1" hangingPunct="1">
              <a:lnSpc>
                <a:spcPct val="105000"/>
              </a:lnSpc>
              <a:buNone/>
            </a:pPr>
            <a:r>
              <a:rPr lang="en-US" altLang="zh-CN" b="1" dirty="0" smtClean="0">
                <a:latin typeface="楷体" pitchFamily="49" charset="-122"/>
                <a:ea typeface="楷体" pitchFamily="49" charset="-122"/>
              </a:rPr>
              <a:t>4</a:t>
            </a:r>
            <a:r>
              <a:rPr lang="zh-CN" altLang="en-US" b="1" dirty="0" smtClean="0">
                <a:latin typeface="楷体" pitchFamily="49" charset="-122"/>
                <a:ea typeface="楷体" pitchFamily="49" charset="-122"/>
              </a:rPr>
              <a:t>、它的意义是什么</a:t>
            </a:r>
            <a:r>
              <a:rPr lang="zh-CN" altLang="en-US" dirty="0" smtClean="0">
                <a:latin typeface="楷体" pitchFamily="49" charset="-122"/>
                <a:ea typeface="楷体" pitchFamily="49" charset="-122"/>
              </a:rPr>
              <a:t>（</a:t>
            </a:r>
            <a:r>
              <a:rPr lang="en-US" altLang="zh-CN" dirty="0" smtClean="0">
                <a:latin typeface="楷体" pitchFamily="49" charset="-122"/>
                <a:ea typeface="楷体" pitchFamily="49" charset="-122"/>
              </a:rPr>
              <a:t>What does it mean </a:t>
            </a:r>
            <a:r>
              <a:rPr lang="zh-CN" altLang="en-US" dirty="0" smtClean="0">
                <a:latin typeface="楷体" pitchFamily="49" charset="-122"/>
                <a:ea typeface="楷体" pitchFamily="49" charset="-122"/>
              </a:rPr>
              <a:t>）？</a:t>
            </a:r>
          </a:p>
          <a:p>
            <a:pPr eaLnBrk="1" hangingPunct="1">
              <a:lnSpc>
                <a:spcPct val="105000"/>
              </a:lnSpc>
            </a:pPr>
            <a:endParaRPr lang="en-US" altLang="zh-CN" dirty="0" smtClean="0">
              <a:latin typeface="楷体" pitchFamily="49" charset="-122"/>
              <a:ea typeface="楷体" pitchFamily="49" charset="-122"/>
            </a:endParaRPr>
          </a:p>
          <a:p>
            <a:pPr eaLnBrk="1" hangingPunct="1">
              <a:lnSpc>
                <a:spcPct val="105000"/>
              </a:lnSpc>
            </a:pPr>
            <a:r>
              <a:rPr lang="zh-CN" altLang="en-US" dirty="0" smtClean="0">
                <a:latin typeface="楷体" pitchFamily="49" charset="-122"/>
                <a:ea typeface="楷体" pitchFamily="49" charset="-122"/>
              </a:rPr>
              <a:t>这</a:t>
            </a:r>
            <a:r>
              <a:rPr lang="en-US" altLang="zh-CN" dirty="0" smtClean="0">
                <a:latin typeface="楷体" pitchFamily="49" charset="-122"/>
                <a:ea typeface="楷体" pitchFamily="49" charset="-122"/>
              </a:rPr>
              <a:t>4</a:t>
            </a:r>
            <a:r>
              <a:rPr lang="zh-CN" altLang="en-US" dirty="0" smtClean="0">
                <a:latin typeface="楷体" pitchFamily="49" charset="-122"/>
                <a:ea typeface="楷体" pitchFamily="49" charset="-122"/>
              </a:rPr>
              <a:t>个问题在论文中有固定的格式来阐述和回答，即论文的</a:t>
            </a:r>
            <a:r>
              <a:rPr lang="en-US" altLang="zh-CN" dirty="0" smtClean="0">
                <a:latin typeface="楷体" pitchFamily="49" charset="-122"/>
                <a:ea typeface="楷体" pitchFamily="49" charset="-122"/>
              </a:rPr>
              <a:t>IMRAD</a:t>
            </a:r>
            <a:r>
              <a:rPr lang="zh-CN" altLang="en-US" dirty="0" smtClean="0">
                <a:latin typeface="楷体" pitchFamily="49" charset="-122"/>
                <a:ea typeface="楷体" pitchFamily="49" charset="-122"/>
              </a:rPr>
              <a:t>结构：</a:t>
            </a:r>
          </a:p>
          <a:p>
            <a:pPr eaLnBrk="1" hangingPunct="1">
              <a:lnSpc>
                <a:spcPct val="105000"/>
              </a:lnSpc>
            </a:pPr>
            <a:r>
              <a:rPr lang="zh-CN" altLang="en-US" dirty="0" smtClean="0">
                <a:latin typeface="楷体" pitchFamily="49" charset="-122"/>
                <a:ea typeface="楷体" pitchFamily="49" charset="-122"/>
              </a:rPr>
              <a:t>引言（</a:t>
            </a:r>
            <a:r>
              <a:rPr lang="en-US" altLang="zh-CN" dirty="0" smtClean="0">
                <a:latin typeface="楷体" pitchFamily="49" charset="-122"/>
                <a:ea typeface="楷体" pitchFamily="49" charset="-122"/>
              </a:rPr>
              <a:t>Introduction)</a:t>
            </a:r>
            <a:r>
              <a:rPr lang="zh-CN" altLang="en-US" dirty="0" smtClean="0">
                <a:latin typeface="楷体" pitchFamily="49" charset="-122"/>
                <a:ea typeface="楷体" pitchFamily="49" charset="-122"/>
              </a:rPr>
              <a:t>、材料与方法（</a:t>
            </a:r>
            <a:r>
              <a:rPr lang="en-US" altLang="zh-CN" dirty="0" smtClean="0">
                <a:latin typeface="楷体" pitchFamily="49" charset="-122"/>
                <a:ea typeface="楷体" pitchFamily="49" charset="-122"/>
              </a:rPr>
              <a:t>Materials and methods)</a:t>
            </a:r>
            <a:r>
              <a:rPr lang="zh-CN" altLang="en-US" dirty="0" smtClean="0">
                <a:latin typeface="楷体" pitchFamily="49" charset="-122"/>
                <a:ea typeface="楷体" pitchFamily="49" charset="-122"/>
              </a:rPr>
              <a:t>、结果（</a:t>
            </a:r>
            <a:r>
              <a:rPr lang="en-US" altLang="zh-CN" dirty="0" smtClean="0">
                <a:latin typeface="楷体" pitchFamily="49" charset="-122"/>
                <a:ea typeface="楷体" pitchFamily="49" charset="-122"/>
              </a:rPr>
              <a:t>Results)</a:t>
            </a:r>
            <a:r>
              <a:rPr lang="zh-CN" altLang="en-US" dirty="0" smtClean="0">
                <a:latin typeface="楷体" pitchFamily="49" charset="-122"/>
                <a:ea typeface="楷体" pitchFamily="49" charset="-122"/>
              </a:rPr>
              <a:t>和讨论（</a:t>
            </a:r>
            <a:r>
              <a:rPr lang="en-US" altLang="zh-CN" dirty="0" smtClean="0">
                <a:latin typeface="楷体" pitchFamily="49" charset="-122"/>
                <a:ea typeface="楷体" pitchFamily="49" charset="-122"/>
              </a:rPr>
              <a:t>Discussion)</a:t>
            </a:r>
          </a:p>
          <a:p>
            <a:pPr eaLnBrk="1" hangingPunct="1">
              <a:lnSpc>
                <a:spcPct val="105000"/>
              </a:lnSpc>
            </a:pPr>
            <a:r>
              <a:rPr lang="zh-CN" altLang="en-US" dirty="0" smtClean="0">
                <a:latin typeface="楷体" pitchFamily="49" charset="-122"/>
                <a:ea typeface="楷体" pitchFamily="49" charset="-122"/>
              </a:rPr>
              <a:t>再加上题名（</a:t>
            </a:r>
            <a:r>
              <a:rPr lang="en-US" altLang="zh-CN" dirty="0" smtClean="0">
                <a:latin typeface="楷体" pitchFamily="49" charset="-122"/>
                <a:ea typeface="楷体" pitchFamily="49" charset="-122"/>
              </a:rPr>
              <a:t>Title)</a:t>
            </a:r>
            <a:r>
              <a:rPr lang="zh-CN" altLang="en-US" dirty="0" smtClean="0">
                <a:latin typeface="楷体" pitchFamily="49" charset="-122"/>
                <a:ea typeface="楷体" pitchFamily="49" charset="-122"/>
              </a:rPr>
              <a:t>、摘要（</a:t>
            </a:r>
            <a:r>
              <a:rPr lang="en-US" altLang="zh-CN" dirty="0" smtClean="0">
                <a:latin typeface="楷体" pitchFamily="49" charset="-122"/>
                <a:ea typeface="楷体" pitchFamily="49" charset="-122"/>
              </a:rPr>
              <a:t>Abstract)</a:t>
            </a:r>
            <a:r>
              <a:rPr lang="zh-CN" altLang="en-US" dirty="0" smtClean="0">
                <a:latin typeface="楷体" pitchFamily="49" charset="-122"/>
                <a:ea typeface="楷体" pitchFamily="49" charset="-122"/>
              </a:rPr>
              <a:t>、关键词（</a:t>
            </a:r>
            <a:r>
              <a:rPr lang="en-US" altLang="zh-CN" dirty="0" smtClean="0">
                <a:latin typeface="楷体" pitchFamily="49" charset="-122"/>
                <a:ea typeface="楷体" pitchFamily="49" charset="-122"/>
              </a:rPr>
              <a:t>Key words)</a:t>
            </a:r>
            <a:r>
              <a:rPr lang="zh-CN" altLang="en-US" dirty="0" smtClean="0">
                <a:latin typeface="楷体" pitchFamily="49" charset="-122"/>
                <a:ea typeface="楷体" pitchFamily="49" charset="-122"/>
              </a:rPr>
              <a:t>、致谢（</a:t>
            </a:r>
            <a:r>
              <a:rPr lang="en-US" altLang="zh-CN" dirty="0" smtClean="0">
                <a:latin typeface="楷体" pitchFamily="49" charset="-122"/>
                <a:ea typeface="楷体" pitchFamily="49" charset="-122"/>
              </a:rPr>
              <a:t>Acknowledgements)</a:t>
            </a:r>
            <a:r>
              <a:rPr lang="zh-CN" altLang="en-US" dirty="0" smtClean="0">
                <a:latin typeface="楷体" pitchFamily="49" charset="-122"/>
                <a:ea typeface="楷体" pitchFamily="49" charset="-122"/>
              </a:rPr>
              <a:t>和参考文献（</a:t>
            </a:r>
            <a:r>
              <a:rPr lang="en-US" altLang="zh-CN" dirty="0" smtClean="0">
                <a:latin typeface="楷体" pitchFamily="49" charset="-122"/>
                <a:ea typeface="楷体" pitchFamily="49" charset="-122"/>
              </a:rPr>
              <a:t>References)</a:t>
            </a:r>
            <a:r>
              <a:rPr lang="zh-CN" altLang="en-US" dirty="0" smtClean="0">
                <a:latin typeface="楷体" pitchFamily="49" charset="-122"/>
                <a:ea typeface="楷体" pitchFamily="49" charset="-122"/>
              </a:rPr>
              <a:t>，构成一篇完整的论文。</a:t>
            </a:r>
          </a:p>
        </p:txBody>
      </p:sp>
    </p:spTree>
    <p:extLst>
      <p:ext uri="{BB962C8B-B14F-4D97-AF65-F5344CB8AC3E}">
        <p14:creationId xmlns:p14="http://schemas.microsoft.com/office/powerpoint/2010/main" val="5882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7106" name="Rectangle 2"/>
          <p:cNvSpPr>
            <a:spLocks noGrp="1" noChangeArrowheads="1"/>
          </p:cNvSpPr>
          <p:nvPr>
            <p:ph type="title"/>
          </p:nvPr>
        </p:nvSpPr>
        <p:spPr>
          <a:xfrm>
            <a:off x="533400" y="285750"/>
            <a:ext cx="8229600" cy="571500"/>
          </a:xfrm>
        </p:spPr>
        <p:txBody>
          <a:bodyPr>
            <a:normAutofit fontScale="90000"/>
          </a:bodyPr>
          <a:lstStyle/>
          <a:p>
            <a:pPr algn="ctr" eaLnBrk="1" hangingPunct="1">
              <a:defRPr/>
            </a:pPr>
            <a:r>
              <a:rPr lang="zh-CN" altLang="en-US" dirty="0" smtClean="0">
                <a:latin typeface="楷体" pitchFamily="49" charset="-122"/>
                <a:ea typeface="楷体" pitchFamily="49" charset="-122"/>
              </a:rPr>
              <a:t>论文写作前的准备工作</a:t>
            </a:r>
          </a:p>
        </p:txBody>
      </p:sp>
      <p:sp>
        <p:nvSpPr>
          <p:cNvPr id="8195" name="Rectangle 3"/>
          <p:cNvSpPr>
            <a:spLocks noGrp="1" noChangeArrowheads="1"/>
          </p:cNvSpPr>
          <p:nvPr>
            <p:ph type="body" idx="1"/>
          </p:nvPr>
        </p:nvSpPr>
        <p:spPr>
          <a:xfrm>
            <a:off x="457200" y="971550"/>
            <a:ext cx="8077200" cy="3714750"/>
          </a:xfrm>
        </p:spPr>
        <p:txBody>
          <a:bodyPr>
            <a:normAutofit fontScale="62500" lnSpcReduction="20000"/>
          </a:bodyPr>
          <a:lstStyle/>
          <a:p>
            <a:pPr eaLnBrk="1" hangingPunct="1">
              <a:lnSpc>
                <a:spcPct val="105000"/>
              </a:lnSpc>
            </a:pPr>
            <a:r>
              <a:rPr lang="zh-CN" altLang="en-US" dirty="0" smtClean="0">
                <a:latin typeface="楷体" pitchFamily="49" charset="-122"/>
                <a:ea typeface="楷体" pitchFamily="49" charset="-122"/>
              </a:rPr>
              <a:t>在着手撰写论文的初稿之前</a:t>
            </a:r>
            <a:r>
              <a:rPr lang="en-US" altLang="zh-CN" dirty="0" smtClean="0">
                <a:latin typeface="楷体" pitchFamily="49" charset="-122"/>
                <a:ea typeface="楷体" pitchFamily="49" charset="-122"/>
              </a:rPr>
              <a:t>,</a:t>
            </a:r>
            <a:r>
              <a:rPr lang="zh-CN" altLang="en-US" dirty="0" smtClean="0">
                <a:latin typeface="楷体" pitchFamily="49" charset="-122"/>
                <a:ea typeface="楷体" pitchFamily="49" charset="-122"/>
              </a:rPr>
              <a:t>需要准备的工作有</a:t>
            </a:r>
          </a:p>
          <a:p>
            <a:pPr eaLnBrk="1" hangingPunct="1">
              <a:lnSpc>
                <a:spcPct val="105000"/>
              </a:lnSpc>
            </a:pPr>
            <a:r>
              <a:rPr lang="en-US" altLang="zh-CN" dirty="0" smtClean="0">
                <a:solidFill>
                  <a:srgbClr val="CC0000"/>
                </a:solidFill>
                <a:latin typeface="楷体" pitchFamily="49" charset="-122"/>
                <a:ea typeface="楷体" pitchFamily="49" charset="-122"/>
              </a:rPr>
              <a:t>(1)</a:t>
            </a:r>
            <a:r>
              <a:rPr lang="zh-CN" altLang="en-US" dirty="0" smtClean="0">
                <a:solidFill>
                  <a:srgbClr val="CC0000"/>
                </a:solidFill>
                <a:latin typeface="楷体" pitchFamily="49" charset="-122"/>
                <a:ea typeface="楷体" pitchFamily="49" charset="-122"/>
              </a:rPr>
              <a:t>拟定论文的试用题名和摘要</a:t>
            </a:r>
          </a:p>
          <a:p>
            <a:pPr eaLnBrk="1" hangingPunct="1">
              <a:lnSpc>
                <a:spcPct val="105000"/>
              </a:lnSpc>
            </a:pPr>
            <a:r>
              <a:rPr lang="en-US" altLang="zh-CN" dirty="0" smtClean="0">
                <a:solidFill>
                  <a:srgbClr val="CC0000"/>
                </a:solidFill>
                <a:latin typeface="楷体" pitchFamily="49" charset="-122"/>
                <a:ea typeface="楷体" pitchFamily="49" charset="-122"/>
              </a:rPr>
              <a:t>(2)</a:t>
            </a:r>
            <a:r>
              <a:rPr lang="zh-CN" altLang="en-US" dirty="0" smtClean="0">
                <a:solidFill>
                  <a:srgbClr val="CC0000"/>
                </a:solidFill>
                <a:latin typeface="楷体" pitchFamily="49" charset="-122"/>
                <a:ea typeface="楷体" pitchFamily="49" charset="-122"/>
              </a:rPr>
              <a:t>整理、分析研究结果</a:t>
            </a:r>
          </a:p>
          <a:p>
            <a:pPr>
              <a:lnSpc>
                <a:spcPct val="105000"/>
              </a:lnSpc>
            </a:pPr>
            <a:r>
              <a:rPr lang="en-US" altLang="zh-CN" dirty="0">
                <a:solidFill>
                  <a:srgbClr val="CC0000"/>
                </a:solidFill>
                <a:latin typeface="楷体" pitchFamily="49" charset="-122"/>
                <a:ea typeface="楷体" pitchFamily="49" charset="-122"/>
              </a:rPr>
              <a:t>(3)</a:t>
            </a:r>
            <a:r>
              <a:rPr lang="zh-CN" altLang="en-US" dirty="0">
                <a:solidFill>
                  <a:srgbClr val="CC0000"/>
                </a:solidFill>
                <a:latin typeface="楷体" pitchFamily="49" charset="-122"/>
                <a:ea typeface="楷体" pitchFamily="49" charset="-122"/>
              </a:rPr>
              <a:t>检索并查阅参考文献</a:t>
            </a:r>
            <a:r>
              <a:rPr lang="zh-CN" altLang="en-US" dirty="0">
                <a:latin typeface="楷体" pitchFamily="49" charset="-122"/>
                <a:ea typeface="楷体" pitchFamily="49" charset="-122"/>
              </a:rPr>
              <a:t>对参考文献的选择与标引在论文的撰写中最容易被轻视</a:t>
            </a:r>
            <a:r>
              <a:rPr lang="en-US" altLang="zh-CN" dirty="0">
                <a:latin typeface="楷体" pitchFamily="49" charset="-122"/>
                <a:ea typeface="楷体" pitchFamily="49" charset="-122"/>
              </a:rPr>
              <a:t>,</a:t>
            </a:r>
            <a:r>
              <a:rPr lang="zh-CN" altLang="en-US" dirty="0">
                <a:latin typeface="楷体" pitchFamily="49" charset="-122"/>
                <a:ea typeface="楷体" pitchFamily="49" charset="-122"/>
              </a:rPr>
              <a:t>同时也是出现问题最多的环节</a:t>
            </a:r>
            <a:r>
              <a:rPr lang="en-US" altLang="zh-CN" dirty="0">
                <a:latin typeface="楷体" pitchFamily="49" charset="-122"/>
                <a:ea typeface="楷体" pitchFamily="49" charset="-122"/>
              </a:rPr>
              <a:t>.</a:t>
            </a:r>
            <a:r>
              <a:rPr lang="zh-CN" altLang="en-US" dirty="0">
                <a:latin typeface="楷体" pitchFamily="49" charset="-122"/>
                <a:ea typeface="楷体" pitchFamily="49" charset="-122"/>
              </a:rPr>
              <a:t>目前我国科技论文中普遍存在着对</a:t>
            </a:r>
            <a:r>
              <a:rPr lang="zh-CN" altLang="en-US" b="1" dirty="0">
                <a:solidFill>
                  <a:schemeClr val="accent2"/>
                </a:solidFill>
                <a:latin typeface="楷体" pitchFamily="49" charset="-122"/>
                <a:ea typeface="楷体" pitchFamily="49" charset="-122"/>
              </a:rPr>
              <a:t>参考文献引用严重不足的</a:t>
            </a:r>
            <a:r>
              <a:rPr lang="zh-CN" altLang="en-US" b="1" dirty="0" smtClean="0">
                <a:solidFill>
                  <a:schemeClr val="accent2"/>
                </a:solidFill>
                <a:latin typeface="楷体" pitchFamily="49" charset="-122"/>
                <a:ea typeface="楷体" pitchFamily="49" charset="-122"/>
              </a:rPr>
              <a:t>状况，统计</a:t>
            </a:r>
            <a:r>
              <a:rPr lang="zh-CN" altLang="en-US" b="1" dirty="0">
                <a:solidFill>
                  <a:schemeClr val="accent2"/>
                </a:solidFill>
                <a:latin typeface="楷体" pitchFamily="49" charset="-122"/>
                <a:ea typeface="楷体" pitchFamily="49" charset="-122"/>
              </a:rPr>
              <a:t>表明</a:t>
            </a:r>
            <a:r>
              <a:rPr lang="en-US" altLang="zh-CN" b="1" dirty="0">
                <a:solidFill>
                  <a:schemeClr val="accent2"/>
                </a:solidFill>
                <a:latin typeface="楷体" pitchFamily="49" charset="-122"/>
                <a:ea typeface="楷体" pitchFamily="49" charset="-122"/>
              </a:rPr>
              <a:t>,</a:t>
            </a:r>
            <a:r>
              <a:rPr lang="zh-CN" altLang="en-US" b="1" dirty="0">
                <a:solidFill>
                  <a:schemeClr val="accent2"/>
                </a:solidFill>
                <a:latin typeface="楷体" pitchFamily="49" charset="-122"/>
                <a:ea typeface="楷体" pitchFamily="49" charset="-122"/>
              </a:rPr>
              <a:t>我国科技期刊的平均篇论文参考文献数量大多不及同类国际性期刊的一半</a:t>
            </a:r>
            <a:r>
              <a:rPr lang="zh-CN" altLang="en-US" b="1" dirty="0" smtClean="0">
                <a:solidFill>
                  <a:schemeClr val="accent2"/>
                </a:solidFill>
                <a:latin typeface="楷体" pitchFamily="49" charset="-122"/>
                <a:ea typeface="楷体" pitchFamily="49" charset="-122"/>
              </a:rPr>
              <a:t>。</a:t>
            </a:r>
            <a:endParaRPr lang="en-US" altLang="zh-CN" b="1" dirty="0" smtClean="0">
              <a:solidFill>
                <a:schemeClr val="accent2"/>
              </a:solidFill>
              <a:latin typeface="楷体" pitchFamily="49" charset="-122"/>
              <a:ea typeface="楷体" pitchFamily="49" charset="-122"/>
            </a:endParaRPr>
          </a:p>
          <a:p>
            <a:pPr>
              <a:lnSpc>
                <a:spcPct val="105000"/>
              </a:lnSpc>
            </a:pPr>
            <a:r>
              <a:rPr lang="zh-CN" altLang="en-US" dirty="0">
                <a:latin typeface="楷体" pitchFamily="49" charset="-122"/>
                <a:ea typeface="楷体" pitchFamily="49" charset="-122"/>
              </a:rPr>
              <a:t>鉴此，在整理、分析研究结果</a:t>
            </a:r>
            <a:r>
              <a:rPr lang="en-US" altLang="zh-CN" dirty="0">
                <a:latin typeface="楷体" pitchFamily="49" charset="-122"/>
                <a:ea typeface="楷体" pitchFamily="49" charset="-122"/>
              </a:rPr>
              <a:t>(</a:t>
            </a:r>
            <a:r>
              <a:rPr lang="zh-CN" altLang="en-US" dirty="0">
                <a:latin typeface="楷体" pitchFamily="49" charset="-122"/>
                <a:ea typeface="楷体" pitchFamily="49" charset="-122"/>
              </a:rPr>
              <a:t>或数据</a:t>
            </a:r>
            <a:r>
              <a:rPr lang="en-US" altLang="zh-CN" dirty="0">
                <a:latin typeface="楷体" pitchFamily="49" charset="-122"/>
                <a:ea typeface="楷体" pitchFamily="49" charset="-122"/>
              </a:rPr>
              <a:t>)</a:t>
            </a:r>
            <a:r>
              <a:rPr lang="zh-CN" altLang="en-US" dirty="0">
                <a:latin typeface="楷体" pitchFamily="49" charset="-122"/>
                <a:ea typeface="楷体" pitchFamily="49" charset="-122"/>
              </a:rPr>
              <a:t>的同时，一定要充分重视检索并查阅</a:t>
            </a:r>
            <a:r>
              <a:rPr lang="zh-CN" altLang="en-US" dirty="0" smtClean="0">
                <a:latin typeface="楷体" pitchFamily="49" charset="-122"/>
                <a:ea typeface="楷体" pitchFamily="49" charset="-122"/>
              </a:rPr>
              <a:t>重要的</a:t>
            </a:r>
            <a:r>
              <a:rPr lang="zh-CN" altLang="en-US" dirty="0">
                <a:latin typeface="楷体" pitchFamily="49" charset="-122"/>
                <a:ea typeface="楷体" pitchFamily="49" charset="-122"/>
              </a:rPr>
              <a:t>相关文献，具体包括：</a:t>
            </a:r>
            <a:r>
              <a:rPr lang="zh-CN" altLang="en-US" b="1" dirty="0">
                <a:solidFill>
                  <a:srgbClr val="FF6600"/>
                </a:solidFill>
                <a:latin typeface="楷体" pitchFamily="49" charset="-122"/>
                <a:ea typeface="楷体" pitchFamily="49" charset="-122"/>
              </a:rPr>
              <a:t>具研究背景意义的文献、供实验</a:t>
            </a:r>
            <a:r>
              <a:rPr lang="en-US" altLang="zh-CN" b="1" dirty="0">
                <a:solidFill>
                  <a:srgbClr val="FF6600"/>
                </a:solidFill>
                <a:latin typeface="楷体" pitchFamily="49" charset="-122"/>
                <a:ea typeface="楷体" pitchFamily="49" charset="-122"/>
              </a:rPr>
              <a:t>(</a:t>
            </a:r>
            <a:r>
              <a:rPr lang="zh-CN" altLang="en-US" b="1" dirty="0">
                <a:solidFill>
                  <a:srgbClr val="FF6600"/>
                </a:solidFill>
                <a:latin typeface="楷体" pitchFamily="49" charset="-122"/>
                <a:ea typeface="楷体" pitchFamily="49" charset="-122"/>
              </a:rPr>
              <a:t>研究</a:t>
            </a:r>
            <a:r>
              <a:rPr lang="en-US" altLang="zh-CN" b="1" dirty="0">
                <a:solidFill>
                  <a:srgbClr val="FF6600"/>
                </a:solidFill>
                <a:latin typeface="楷体" pitchFamily="49" charset="-122"/>
                <a:ea typeface="楷体" pitchFamily="49" charset="-122"/>
              </a:rPr>
              <a:t>)</a:t>
            </a:r>
            <a:r>
              <a:rPr lang="zh-CN" altLang="en-US" b="1" dirty="0">
                <a:solidFill>
                  <a:srgbClr val="FF6600"/>
                </a:solidFill>
                <a:latin typeface="楷体" pitchFamily="49" charset="-122"/>
                <a:ea typeface="楷体" pitchFamily="49" charset="-122"/>
              </a:rPr>
              <a:t>方法参考或引用的文献、有支持或冲突性证据的文献、供论据或论点比较用的文献等。</a:t>
            </a:r>
          </a:p>
          <a:p>
            <a:pPr>
              <a:lnSpc>
                <a:spcPct val="105000"/>
              </a:lnSpc>
            </a:pPr>
            <a:endParaRPr lang="en-US" altLang="zh-CN" dirty="0" smtClean="0">
              <a:latin typeface="楷体" pitchFamily="49" charset="-122"/>
              <a:ea typeface="楷体" pitchFamily="49" charset="-122"/>
            </a:endParaRPr>
          </a:p>
        </p:txBody>
      </p:sp>
    </p:spTree>
    <p:extLst>
      <p:ext uri="{BB962C8B-B14F-4D97-AF65-F5344CB8AC3E}">
        <p14:creationId xmlns:p14="http://schemas.microsoft.com/office/powerpoint/2010/main" val="219711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9144000" cy="3302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142" y="0"/>
            <a:ext cx="5173451" cy="516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5"/>
          <a:stretch>
            <a:fillRect/>
          </a:stretch>
        </p:blipFill>
        <p:spPr>
          <a:xfrm>
            <a:off x="605990" y="73356"/>
            <a:ext cx="660400" cy="203200"/>
          </a:xfrm>
          <a:prstGeom prst="rect">
            <a:avLst/>
          </a:prstGeom>
        </p:spPr>
      </p:pic>
      <p:pic>
        <p:nvPicPr>
          <p:cNvPr id="4" name="图片 3"/>
          <p:cNvPicPr>
            <a:picLocks noChangeAspect="1"/>
          </p:cNvPicPr>
          <p:nvPr/>
        </p:nvPicPr>
        <p:blipFill>
          <a:blip r:embed="rId6"/>
          <a:stretch>
            <a:fillRect/>
          </a:stretch>
        </p:blipFill>
        <p:spPr>
          <a:xfrm>
            <a:off x="1398902" y="86056"/>
            <a:ext cx="1054100" cy="190500"/>
          </a:xfrm>
          <a:prstGeom prst="rect">
            <a:avLst/>
          </a:prstGeom>
        </p:spPr>
      </p:pic>
      <p:sp>
        <p:nvSpPr>
          <p:cNvPr id="5" name="文本框 4"/>
          <p:cNvSpPr txBox="1"/>
          <p:nvPr/>
        </p:nvSpPr>
        <p:spPr>
          <a:xfrm>
            <a:off x="1537751" y="54681"/>
            <a:ext cx="691215" cy="261610"/>
          </a:xfrm>
          <a:prstGeom prst="rect">
            <a:avLst/>
          </a:prstGeom>
          <a:noFill/>
        </p:spPr>
        <p:txBody>
          <a:bodyPr wrap="none" rtlCol="0">
            <a:spAutoFit/>
          </a:bodyPr>
          <a:lstStyle/>
          <a:p>
            <a:r>
              <a:rPr lang="zh-CN" altLang="en-US" sz="1100" dirty="0">
                <a:solidFill>
                  <a:srgbClr val="FFFFFF"/>
                </a:solidFill>
                <a:ea typeface="微软雅黑"/>
              </a:rPr>
              <a:t>亮       点</a:t>
            </a:r>
          </a:p>
        </p:txBody>
      </p:sp>
      <p:sp>
        <p:nvSpPr>
          <p:cNvPr id="6" name="矩形 5"/>
          <p:cNvSpPr/>
          <p:nvPr/>
        </p:nvSpPr>
        <p:spPr>
          <a:xfrm>
            <a:off x="2852109" y="1058719"/>
            <a:ext cx="5235519" cy="162402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019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473" y="52078"/>
            <a:ext cx="6207916" cy="509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687" y="977618"/>
            <a:ext cx="2757488"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47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p:cTn id="7" dur="500" fill="hold"/>
                                        <p:tgtEl>
                                          <p:spTgt spid="16387"/>
                                        </p:tgtEl>
                                        <p:attrNameLst>
                                          <p:attrName>ppt_w</p:attrName>
                                        </p:attrNameLst>
                                      </p:cBhvr>
                                      <p:tavLst>
                                        <p:tav tm="0">
                                          <p:val>
                                            <p:fltVal val="0"/>
                                          </p:val>
                                        </p:tav>
                                        <p:tav tm="100000">
                                          <p:val>
                                            <p:strVal val="#ppt_w"/>
                                          </p:val>
                                        </p:tav>
                                      </p:tavLst>
                                    </p:anim>
                                    <p:anim calcmode="lin" valueType="num">
                                      <p:cBhvr>
                                        <p:cTn id="8" dur="500" fill="hold"/>
                                        <p:tgtEl>
                                          <p:spTgt spid="16387"/>
                                        </p:tgtEl>
                                        <p:attrNameLst>
                                          <p:attrName>ppt_h</p:attrName>
                                        </p:attrNameLst>
                                      </p:cBhvr>
                                      <p:tavLst>
                                        <p:tav tm="0">
                                          <p:val>
                                            <p:fltVal val="0"/>
                                          </p:val>
                                        </p:tav>
                                        <p:tav tm="100000">
                                          <p:val>
                                            <p:strVal val="#ppt_h"/>
                                          </p:val>
                                        </p:tav>
                                      </p:tavLst>
                                    </p:anim>
                                    <p:animEffect transition="in" filter="fade">
                                      <p:cBhvr>
                                        <p:cTn id="9"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77581" cy="464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822" y="185091"/>
            <a:ext cx="7925178" cy="495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标注 3"/>
          <p:cNvSpPr/>
          <p:nvPr/>
        </p:nvSpPr>
        <p:spPr>
          <a:xfrm>
            <a:off x="5427749" y="2969954"/>
            <a:ext cx="1240088" cy="481648"/>
          </a:xfrm>
          <a:prstGeom prst="wedgeRoundRectCallout">
            <a:avLst>
              <a:gd name="adj1" fmla="val -66549"/>
              <a:gd name="adj2" fmla="val -5091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smtClean="0"/>
              <a:t>在线阅读、下载、</a:t>
            </a:r>
            <a:r>
              <a:rPr lang="zh-CN" altLang="en-US" sz="1400" dirty="0">
                <a:solidFill>
                  <a:srgbClr val="FFFF00"/>
                </a:solidFill>
              </a:rPr>
              <a:t>笔</a:t>
            </a:r>
            <a:r>
              <a:rPr lang="zh-CN" altLang="en-US" sz="1400" dirty="0" smtClean="0">
                <a:solidFill>
                  <a:srgbClr val="FFFF00"/>
                </a:solidFill>
              </a:rPr>
              <a:t>记</a:t>
            </a:r>
            <a:endParaRPr lang="zh-CN" altLang="en-US" sz="1400" dirty="0">
              <a:solidFill>
                <a:srgbClr val="FFFF00"/>
              </a:solidFill>
            </a:endParaRPr>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636" y="2983867"/>
            <a:ext cx="5770035" cy="68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26" y="202156"/>
            <a:ext cx="8619549" cy="494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36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barn(outVertical)">
                                      <p:cBhvr>
                                        <p:cTn id="18" dur="500"/>
                                        <p:tgtEl>
                                          <p:spTgt spid="174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413"/>
                                        </p:tgtEl>
                                        <p:attrNameLst>
                                          <p:attrName>style.visibility</p:attrName>
                                        </p:attrNameLst>
                                      </p:cBhvr>
                                      <p:to>
                                        <p:strVal val="visible"/>
                                      </p:to>
                                    </p:set>
                                    <p:animEffect transition="in" filter="barn(inVertical)">
                                      <p:cBhvr>
                                        <p:cTn id="23"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90" y="582"/>
            <a:ext cx="7752170" cy="51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7417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428625" y="2250281"/>
            <a:ext cx="8229600" cy="571500"/>
          </a:xfrm>
        </p:spPr>
        <p:txBody>
          <a:bodyPr>
            <a:normAutofit fontScale="90000"/>
          </a:bodyPr>
          <a:lstStyle/>
          <a:p>
            <a:pPr algn="ctr" eaLnBrk="1" hangingPunct="1">
              <a:defRPr/>
            </a:pPr>
            <a:r>
              <a:rPr lang="zh-CN" altLang="en-US" sz="3200" dirty="0" smtClean="0">
                <a:solidFill>
                  <a:srgbClr val="C00000"/>
                </a:solidFill>
                <a:latin typeface="楷体" pitchFamily="49" charset="-122"/>
                <a:ea typeface="楷体" pitchFamily="49" charset="-122"/>
              </a:rPr>
              <a:t>一半论文在送审前被退：</a:t>
            </a:r>
            <a:br>
              <a:rPr lang="zh-CN" altLang="en-US" sz="3200" dirty="0" smtClean="0">
                <a:solidFill>
                  <a:srgbClr val="C00000"/>
                </a:solidFill>
                <a:latin typeface="楷体" pitchFamily="49" charset="-122"/>
                <a:ea typeface="楷体" pitchFamily="49" charset="-122"/>
              </a:rPr>
            </a:br>
            <a:r>
              <a:rPr lang="zh-CN" altLang="en-US" sz="3200" dirty="0" smtClean="0">
                <a:solidFill>
                  <a:srgbClr val="C00000"/>
                </a:solidFill>
                <a:latin typeface="楷体" pitchFamily="49" charset="-122"/>
                <a:ea typeface="楷体" pitchFamily="49" charset="-122"/>
              </a:rPr>
              <a:t>选刊不对；格式有问题；</a:t>
            </a:r>
          </a:p>
        </p:txBody>
      </p:sp>
    </p:spTree>
    <p:extLst>
      <p:ext uri="{BB962C8B-B14F-4D97-AF65-F5344CB8AC3E}">
        <p14:creationId xmlns:p14="http://schemas.microsoft.com/office/powerpoint/2010/main" val="100752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pic>
        <p:nvPicPr>
          <p:cNvPr id="9" name="图片 8"/>
          <p:cNvPicPr>
            <a:picLocks noChangeAspect="1"/>
          </p:cNvPicPr>
          <p:nvPr/>
        </p:nvPicPr>
        <p:blipFill>
          <a:blip r:embed="rId6"/>
          <a:stretch>
            <a:fillRect/>
          </a:stretch>
        </p:blipFill>
        <p:spPr>
          <a:xfrm>
            <a:off x="5105443" y="1478484"/>
            <a:ext cx="1460500" cy="393700"/>
          </a:xfrm>
          <a:prstGeom prst="rect">
            <a:avLst/>
          </a:prstGeom>
        </p:spPr>
      </p:pic>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四</a:t>
            </a:r>
          </a:p>
        </p:txBody>
      </p:sp>
      <p:sp>
        <p:nvSpPr>
          <p:cNvPr id="2" name="文本框 1"/>
          <p:cNvSpPr txBox="1"/>
          <p:nvPr/>
        </p:nvSpPr>
        <p:spPr>
          <a:xfrm>
            <a:off x="3220630" y="2252840"/>
            <a:ext cx="5607781" cy="443198"/>
          </a:xfrm>
          <a:prstGeom prst="rect">
            <a:avLst/>
          </a:prstGeom>
          <a:noFill/>
        </p:spPr>
        <p:txBody>
          <a:bodyPr wrap="square" rtlCol="0">
            <a:spAutoFit/>
          </a:bodyPr>
          <a:lstStyle/>
          <a:p>
            <a:pPr>
              <a:lnSpc>
                <a:spcPct val="95000"/>
              </a:lnSpc>
            </a:pPr>
            <a:r>
              <a:rPr lang="zh-CN" altLang="en-US" sz="2400" b="1" dirty="0">
                <a:solidFill>
                  <a:schemeClr val="tx2"/>
                </a:solidFill>
                <a:latin typeface="楷体" pitchFamily="49" charset="-122"/>
                <a:ea typeface="楷体" pitchFamily="49" charset="-122"/>
              </a:rPr>
              <a:t>投稿期刊选择、寻找合作者和竞争对手</a:t>
            </a:r>
          </a:p>
        </p:txBody>
      </p:sp>
    </p:spTree>
    <p:extLst>
      <p:ext uri="{BB962C8B-B14F-4D97-AF65-F5344CB8AC3E}">
        <p14:creationId xmlns:p14="http://schemas.microsoft.com/office/powerpoint/2010/main" val="39973701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0178" name="Rectangle 2"/>
          <p:cNvSpPr>
            <a:spLocks noGrp="1" noChangeArrowheads="1"/>
          </p:cNvSpPr>
          <p:nvPr>
            <p:ph type="title"/>
          </p:nvPr>
        </p:nvSpPr>
        <p:spPr>
          <a:xfrm>
            <a:off x="392464" y="584143"/>
            <a:ext cx="8229600" cy="571500"/>
          </a:xfrm>
        </p:spPr>
        <p:txBody>
          <a:bodyPr>
            <a:normAutofit fontScale="90000"/>
          </a:bodyPr>
          <a:lstStyle/>
          <a:p>
            <a:pPr algn="ctr" eaLnBrk="1" hangingPunct="1">
              <a:defRPr/>
            </a:pPr>
            <a:r>
              <a:rPr lang="zh-CN" altLang="en-US" dirty="0" smtClean="0">
                <a:latin typeface="楷体" pitchFamily="49" charset="-122"/>
                <a:ea typeface="楷体" pitchFamily="49" charset="-122"/>
              </a:rPr>
              <a:t>选择合适的投稿期刊</a:t>
            </a:r>
          </a:p>
        </p:txBody>
      </p:sp>
      <p:sp>
        <p:nvSpPr>
          <p:cNvPr id="12291" name="Rectangle 3"/>
          <p:cNvSpPr>
            <a:spLocks noGrp="1" noChangeArrowheads="1"/>
          </p:cNvSpPr>
          <p:nvPr>
            <p:ph type="body" idx="1"/>
          </p:nvPr>
        </p:nvSpPr>
        <p:spPr>
          <a:xfrm>
            <a:off x="691869" y="1312933"/>
            <a:ext cx="7543800" cy="3829050"/>
          </a:xfrm>
        </p:spPr>
        <p:txBody>
          <a:bodyPr>
            <a:normAutofit fontScale="92500" lnSpcReduction="10000"/>
          </a:bodyPr>
          <a:lstStyle/>
          <a:p>
            <a:pPr eaLnBrk="1" hangingPunct="1"/>
            <a:r>
              <a:rPr lang="zh-CN" altLang="en-US" sz="1800" dirty="0" smtClean="0">
                <a:latin typeface="楷体" pitchFamily="49" charset="-122"/>
                <a:ea typeface="楷体" pitchFamily="49" charset="-122"/>
              </a:rPr>
              <a:t>作者必须要十分了解自己研究领域的重要期刊，力求所选择期刊的出版内容与稿件的专题确实密切相关。</a:t>
            </a:r>
            <a:r>
              <a:rPr lang="zh-CN" altLang="en-US" sz="1800" b="1" dirty="0" smtClean="0">
                <a:solidFill>
                  <a:srgbClr val="FF5050"/>
                </a:solidFill>
                <a:latin typeface="楷体" pitchFamily="49" charset="-122"/>
                <a:ea typeface="楷体" pitchFamily="49" charset="-122"/>
              </a:rPr>
              <a:t>可以利用数据库来分析选择和您课题相关的热点期刊。</a:t>
            </a:r>
          </a:p>
          <a:p>
            <a:pPr eaLnBrk="1" hangingPunct="1"/>
            <a:r>
              <a:rPr lang="zh-CN" altLang="en-US" sz="1800" dirty="0" smtClean="0">
                <a:latin typeface="楷体" pitchFamily="49" charset="-122"/>
                <a:ea typeface="楷体" pitchFamily="49" charset="-122"/>
              </a:rPr>
              <a:t>如果稿件投向了不合适的期刊，则有可能出现下列</a:t>
            </a:r>
            <a:r>
              <a:rPr lang="en-US" altLang="zh-CN" sz="1800" dirty="0" smtClean="0">
                <a:latin typeface="楷体" pitchFamily="49" charset="-122"/>
                <a:ea typeface="楷体" pitchFamily="49" charset="-122"/>
              </a:rPr>
              <a:t>3</a:t>
            </a:r>
            <a:r>
              <a:rPr lang="zh-CN" altLang="en-US" sz="1800" dirty="0" smtClean="0">
                <a:latin typeface="楷体" pitchFamily="49" charset="-122"/>
                <a:ea typeface="楷体" pitchFamily="49" charset="-122"/>
              </a:rPr>
              <a:t>种情况：</a:t>
            </a:r>
          </a:p>
          <a:p>
            <a:pPr eaLnBrk="1" hangingPunct="1"/>
            <a:r>
              <a:rPr lang="zh-CN" altLang="en-US" sz="1800" b="1" dirty="0" smtClean="0">
                <a:latin typeface="楷体" pitchFamily="49" charset="-122"/>
                <a:ea typeface="楷体" pitchFamily="49" charset="-122"/>
              </a:rPr>
              <a:t>（</a:t>
            </a:r>
            <a:r>
              <a:rPr lang="en-US" altLang="zh-CN" sz="1800" b="1" dirty="0" smtClean="0">
                <a:latin typeface="楷体" pitchFamily="49" charset="-122"/>
                <a:ea typeface="楷体" pitchFamily="49" charset="-122"/>
              </a:rPr>
              <a:t>1</a:t>
            </a:r>
            <a:r>
              <a:rPr lang="zh-CN" altLang="en-US" sz="1800" b="1" dirty="0" smtClean="0">
                <a:latin typeface="楷体" pitchFamily="49" charset="-122"/>
                <a:ea typeface="楷体" pitchFamily="49" charset="-122"/>
              </a:rPr>
              <a:t>）</a:t>
            </a:r>
            <a:r>
              <a:rPr lang="zh-CN" altLang="en-US" sz="1800" b="1" dirty="0" smtClean="0">
                <a:solidFill>
                  <a:srgbClr val="CC0000"/>
                </a:solidFill>
                <a:latin typeface="楷体" pitchFamily="49" charset="-122"/>
                <a:ea typeface="楷体" pitchFamily="49" charset="-122"/>
              </a:rPr>
              <a:t>稿件被简单地退回，理由是稿件的内容“不适合本刊”。</a:t>
            </a:r>
            <a:r>
              <a:rPr lang="zh-CN" altLang="en-US" sz="1800" dirty="0" smtClean="0">
                <a:latin typeface="楷体" pitchFamily="49" charset="-122"/>
                <a:ea typeface="楷体" pitchFamily="49" charset="-122"/>
              </a:rPr>
              <a:t>这种判断通常是经过编辑初评或同行评议得出的，并有可能经历了数周或数月的时间，这无疑会耽搁稿件的尽快发表。</a:t>
            </a:r>
          </a:p>
          <a:p>
            <a:pPr eaLnBrk="1" hangingPunct="1"/>
            <a:r>
              <a:rPr lang="zh-CN" altLang="en-US" sz="1800" b="1" dirty="0" smtClean="0">
                <a:latin typeface="楷体" pitchFamily="49" charset="-122"/>
                <a:ea typeface="楷体" pitchFamily="49" charset="-122"/>
              </a:rPr>
              <a:t>（</a:t>
            </a:r>
            <a:r>
              <a:rPr lang="en-US" altLang="zh-CN" sz="1800" b="1" dirty="0" smtClean="0">
                <a:latin typeface="楷体" pitchFamily="49" charset="-122"/>
                <a:ea typeface="楷体" pitchFamily="49" charset="-122"/>
              </a:rPr>
              <a:t>2</a:t>
            </a:r>
            <a:r>
              <a:rPr lang="zh-CN" altLang="en-US" sz="1800" b="1" dirty="0" smtClean="0">
                <a:latin typeface="楷体" pitchFamily="49" charset="-122"/>
                <a:ea typeface="楷体" pitchFamily="49" charset="-122"/>
              </a:rPr>
              <a:t>）</a:t>
            </a:r>
            <a:r>
              <a:rPr lang="zh-CN" altLang="en-US" sz="1800" b="1" dirty="0" smtClean="0">
                <a:solidFill>
                  <a:srgbClr val="CC0000"/>
                </a:solidFill>
                <a:latin typeface="楷体" pitchFamily="49" charset="-122"/>
                <a:ea typeface="楷体" pitchFamily="49" charset="-122"/>
              </a:rPr>
              <a:t>尽管期刊所刊载的论文范围涉及稿件的主题，但由于编辑和审稿人对作者研究领域的了解比较模糊，从而有可能导致稿件受到较差或不公正的同行评议。</a:t>
            </a:r>
            <a:r>
              <a:rPr lang="zh-CN" altLang="en-US" sz="1800" dirty="0" smtClean="0">
                <a:latin typeface="楷体" pitchFamily="49" charset="-122"/>
                <a:ea typeface="楷体" pitchFamily="49" charset="-122"/>
              </a:rPr>
              <a:t>相反，如果换成另外一个与稿件主题密切相关的期刊，该稿件可能会被接受，并且作者也不会被自己并不同意的修改意见所烦扰。</a:t>
            </a:r>
          </a:p>
          <a:p>
            <a:pPr eaLnBrk="1" hangingPunct="1"/>
            <a:r>
              <a:rPr lang="zh-CN" altLang="en-US" sz="1800" dirty="0" smtClean="0">
                <a:latin typeface="楷体" pitchFamily="49" charset="-122"/>
                <a:ea typeface="楷体" pitchFamily="49" charset="-122"/>
              </a:rPr>
              <a:t>（</a:t>
            </a:r>
            <a:r>
              <a:rPr lang="en-US" altLang="zh-CN" sz="1800" dirty="0" smtClean="0">
                <a:latin typeface="楷体" pitchFamily="49" charset="-122"/>
                <a:ea typeface="楷体" pitchFamily="49" charset="-122"/>
              </a:rPr>
              <a:t>3</a:t>
            </a:r>
            <a:r>
              <a:rPr lang="zh-CN" altLang="en-US" sz="1800" dirty="0" smtClean="0">
                <a:latin typeface="楷体" pitchFamily="49" charset="-122"/>
                <a:ea typeface="楷体" pitchFamily="49" charset="-122"/>
              </a:rPr>
              <a:t>）即便稿件被接受和发表，作者的喜悦心情不久也会被失望所代替，因为自己的研究成果被埋没在一份同行很少问津的期刊中，从而达不到与同行交流的目的。</a:t>
            </a:r>
            <a:r>
              <a:rPr lang="zh-CN" altLang="en-US" sz="1800" b="1" dirty="0" smtClean="0">
                <a:solidFill>
                  <a:srgbClr val="FF5050"/>
                </a:solidFill>
                <a:latin typeface="楷体" pitchFamily="49" charset="-122"/>
                <a:ea typeface="楷体" pitchFamily="49" charset="-122"/>
              </a:rPr>
              <a:t>该篇论文也可能从没有被人引用</a:t>
            </a:r>
            <a:r>
              <a:rPr lang="zh-CN" altLang="en-US" sz="1800" dirty="0" smtClean="0">
                <a:latin typeface="楷体" pitchFamily="49" charset="-122"/>
                <a:ea typeface="楷体" pitchFamily="49" charset="-122"/>
              </a:rPr>
              <a:t>。</a:t>
            </a:r>
          </a:p>
        </p:txBody>
      </p:sp>
    </p:spTree>
    <p:extLst>
      <p:ext uri="{BB962C8B-B14F-4D97-AF65-F5344CB8AC3E}">
        <p14:creationId xmlns:p14="http://schemas.microsoft.com/office/powerpoint/2010/main" val="349262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1202" name="Rectangle 2"/>
          <p:cNvSpPr>
            <a:spLocks noGrp="1" noChangeArrowheads="1"/>
          </p:cNvSpPr>
          <p:nvPr>
            <p:ph type="title"/>
          </p:nvPr>
        </p:nvSpPr>
        <p:spPr>
          <a:xfrm>
            <a:off x="457200" y="576051"/>
            <a:ext cx="8229600" cy="571500"/>
          </a:xfrm>
        </p:spPr>
        <p:txBody>
          <a:bodyPr>
            <a:normAutofit fontScale="90000"/>
          </a:bodyPr>
          <a:lstStyle/>
          <a:p>
            <a:pPr algn="ctr" eaLnBrk="1" hangingPunct="1">
              <a:defRPr/>
            </a:pPr>
            <a:r>
              <a:rPr lang="zh-CN" altLang="en-US" dirty="0" smtClean="0">
                <a:latin typeface="楷体" pitchFamily="49" charset="-122"/>
                <a:ea typeface="楷体" pitchFamily="49" charset="-122"/>
              </a:rPr>
              <a:t>如何选择拟投稿期刊</a:t>
            </a:r>
          </a:p>
        </p:txBody>
      </p:sp>
      <p:sp>
        <p:nvSpPr>
          <p:cNvPr id="13315" name="Rectangle 3"/>
          <p:cNvSpPr>
            <a:spLocks noGrp="1" noChangeArrowheads="1"/>
          </p:cNvSpPr>
          <p:nvPr>
            <p:ph type="body" idx="1"/>
          </p:nvPr>
        </p:nvSpPr>
        <p:spPr>
          <a:xfrm>
            <a:off x="457200" y="1244150"/>
            <a:ext cx="7924800" cy="3714750"/>
          </a:xfrm>
        </p:spPr>
        <p:txBody>
          <a:bodyPr>
            <a:normAutofit fontScale="85000" lnSpcReduction="10000"/>
          </a:bodyPr>
          <a:lstStyle/>
          <a:p>
            <a:pPr eaLnBrk="1" hangingPunct="1">
              <a:lnSpc>
                <a:spcPct val="105000"/>
              </a:lnSpc>
            </a:pPr>
            <a:r>
              <a:rPr lang="zh-CN" altLang="en-US" sz="1800" dirty="0" smtClean="0">
                <a:latin typeface="楷体" pitchFamily="49" charset="-122"/>
                <a:ea typeface="楷体" pitchFamily="49" charset="-122"/>
              </a:rPr>
              <a:t>选择拟投稿的期刊时需要综合考虑的因素主要有：</a:t>
            </a:r>
          </a:p>
          <a:p>
            <a:pPr eaLnBrk="1" hangingPunct="1">
              <a:lnSpc>
                <a:spcPct val="105000"/>
              </a:lnSpc>
            </a:pPr>
            <a:r>
              <a:rPr lang="zh-CN" altLang="en-US" sz="1800" b="1" dirty="0" smtClean="0">
                <a:solidFill>
                  <a:srgbClr val="FF5050"/>
                </a:solidFill>
                <a:latin typeface="楷体" pitchFamily="49" charset="-122"/>
                <a:ea typeface="楷体" pitchFamily="49" charset="-122"/>
              </a:rPr>
              <a:t>（</a:t>
            </a:r>
            <a:r>
              <a:rPr lang="en-US" altLang="zh-CN" sz="1800" b="1" dirty="0" smtClean="0">
                <a:solidFill>
                  <a:srgbClr val="FF5050"/>
                </a:solidFill>
                <a:latin typeface="楷体" pitchFamily="49" charset="-122"/>
                <a:ea typeface="楷体" pitchFamily="49" charset="-122"/>
              </a:rPr>
              <a:t>1</a:t>
            </a:r>
            <a:r>
              <a:rPr lang="zh-CN" altLang="en-US" sz="1800" b="1" dirty="0" smtClean="0">
                <a:solidFill>
                  <a:srgbClr val="FF5050"/>
                </a:solidFill>
                <a:latin typeface="楷体" pitchFamily="49" charset="-122"/>
                <a:ea typeface="楷体" pitchFamily="49" charset="-122"/>
              </a:rPr>
              <a:t>）稿件的主题是否适合于期刊所规定的范围</a:t>
            </a:r>
          </a:p>
          <a:p>
            <a:pPr eaLnBrk="1" hangingPunct="1">
              <a:lnSpc>
                <a:spcPct val="105000"/>
              </a:lnSpc>
            </a:pPr>
            <a:r>
              <a:rPr lang="zh-CN" altLang="en-US" sz="1800" dirty="0" smtClean="0">
                <a:latin typeface="楷体" pitchFamily="49" charset="-122"/>
                <a:ea typeface="楷体" pitchFamily="49" charset="-122"/>
              </a:rPr>
              <a:t>为确认哪些期刊能够发表自己的论文，作者首先应在</a:t>
            </a:r>
            <a:r>
              <a:rPr lang="zh-CN" altLang="en-US" sz="1800" b="1" dirty="0" smtClean="0">
                <a:latin typeface="楷体" pitchFamily="49" charset="-122"/>
                <a:ea typeface="楷体" pitchFamily="49" charset="-122"/>
              </a:rPr>
              <a:t>数据库进行检索分析</a:t>
            </a:r>
            <a:r>
              <a:rPr lang="zh-CN" altLang="en-US" sz="1800" dirty="0" smtClean="0">
                <a:latin typeface="楷体" pitchFamily="49" charset="-122"/>
                <a:ea typeface="楷体" pitchFamily="49" charset="-122"/>
              </a:rPr>
              <a:t>；其次，要认真阅读准备投稿期刊的作者指南，尤其要注意其中有关刊载论文范围的说明，还要仔细阅读最近几期拟投稿期刊的目录和相关论文，以确认是否与自己的稿件的内容相适应。</a:t>
            </a:r>
          </a:p>
          <a:p>
            <a:pPr eaLnBrk="1" hangingPunct="1">
              <a:lnSpc>
                <a:spcPct val="105000"/>
              </a:lnSpc>
            </a:pPr>
            <a:r>
              <a:rPr lang="zh-CN" altLang="en-US" sz="1800" dirty="0" smtClean="0">
                <a:solidFill>
                  <a:schemeClr val="accent2"/>
                </a:solidFill>
                <a:latin typeface="楷体" pitchFamily="49" charset="-122"/>
                <a:ea typeface="楷体" pitchFamily="49" charset="-122"/>
              </a:rPr>
              <a:t>由于不同学科期刊的影响因子存在很大的差异，因此，选择投稿的期刊应注意避免过于看重期刊的影响因子。有时尽管期刊的影响因子很高，作者所投稿件的内容也非常优秀，但因为期刊与稿件的主题不适合，从而使得稿件难以得到录用和发表</a:t>
            </a:r>
            <a:r>
              <a:rPr lang="zh-CN" altLang="en-US" sz="1800" dirty="0" smtClean="0">
                <a:latin typeface="楷体" pitchFamily="49" charset="-122"/>
                <a:ea typeface="楷体" pitchFamily="49" charset="-122"/>
              </a:rPr>
              <a:t>。</a:t>
            </a:r>
          </a:p>
          <a:p>
            <a:pPr eaLnBrk="1" hangingPunct="1">
              <a:lnSpc>
                <a:spcPct val="105000"/>
              </a:lnSpc>
            </a:pPr>
            <a:r>
              <a:rPr lang="zh-CN" altLang="en-US" sz="1800" b="1" dirty="0" smtClean="0">
                <a:solidFill>
                  <a:srgbClr val="FF5050"/>
                </a:solidFill>
                <a:latin typeface="楷体" pitchFamily="49" charset="-122"/>
                <a:ea typeface="楷体" pitchFamily="49" charset="-122"/>
              </a:rPr>
              <a:t>（</a:t>
            </a:r>
            <a:r>
              <a:rPr lang="en-US" altLang="zh-CN" sz="1800" b="1" dirty="0" smtClean="0">
                <a:solidFill>
                  <a:srgbClr val="FF5050"/>
                </a:solidFill>
                <a:latin typeface="楷体" pitchFamily="49" charset="-122"/>
                <a:ea typeface="楷体" pitchFamily="49" charset="-122"/>
              </a:rPr>
              <a:t>2</a:t>
            </a:r>
            <a:r>
              <a:rPr lang="zh-CN" altLang="en-US" sz="1800" b="1" dirty="0" smtClean="0">
                <a:solidFill>
                  <a:srgbClr val="FF5050"/>
                </a:solidFill>
                <a:latin typeface="楷体" pitchFamily="49" charset="-122"/>
                <a:ea typeface="楷体" pitchFamily="49" charset="-122"/>
              </a:rPr>
              <a:t>）期刊的读者群和显示度如何</a:t>
            </a:r>
          </a:p>
          <a:p>
            <a:pPr eaLnBrk="1" hangingPunct="1">
              <a:lnSpc>
                <a:spcPct val="105000"/>
              </a:lnSpc>
            </a:pPr>
            <a:r>
              <a:rPr lang="zh-CN" altLang="en-US" sz="1800" dirty="0" smtClean="0">
                <a:latin typeface="楷体" pitchFamily="49" charset="-122"/>
                <a:ea typeface="楷体" pitchFamily="49" charset="-122"/>
              </a:rPr>
              <a:t>谁阅读这份期刊？作者需要考虑将论文发表在最合适的期刊中。</a:t>
            </a:r>
          </a:p>
          <a:p>
            <a:pPr eaLnBrk="1" hangingPunct="1">
              <a:lnSpc>
                <a:spcPct val="105000"/>
              </a:lnSpc>
            </a:pPr>
            <a:r>
              <a:rPr lang="zh-CN" altLang="en-US" sz="1800" b="1" dirty="0" smtClean="0">
                <a:solidFill>
                  <a:srgbClr val="FF5050"/>
                </a:solidFill>
                <a:latin typeface="楷体" pitchFamily="49" charset="-122"/>
                <a:ea typeface="楷体" pitchFamily="49" charset="-122"/>
              </a:rPr>
              <a:t>（</a:t>
            </a:r>
            <a:r>
              <a:rPr lang="en-US" altLang="zh-CN" sz="1800" b="1" dirty="0" smtClean="0">
                <a:solidFill>
                  <a:srgbClr val="FF5050"/>
                </a:solidFill>
                <a:latin typeface="楷体" pitchFamily="49" charset="-122"/>
                <a:ea typeface="楷体" pitchFamily="49" charset="-122"/>
              </a:rPr>
              <a:t>3</a:t>
            </a:r>
            <a:r>
              <a:rPr lang="zh-CN" altLang="en-US" sz="1800" b="1" dirty="0" smtClean="0">
                <a:solidFill>
                  <a:srgbClr val="FF5050"/>
                </a:solidFill>
                <a:latin typeface="楷体" pitchFamily="49" charset="-122"/>
                <a:ea typeface="楷体" pitchFamily="49" charset="-122"/>
              </a:rPr>
              <a:t>）期刊的学术质量和影响力如何，录用率是否适当</a:t>
            </a:r>
          </a:p>
          <a:p>
            <a:pPr eaLnBrk="1" hangingPunct="1">
              <a:lnSpc>
                <a:spcPct val="105000"/>
              </a:lnSpc>
            </a:pPr>
            <a:r>
              <a:rPr lang="zh-CN" altLang="en-US" sz="1800" dirty="0" smtClean="0">
                <a:solidFill>
                  <a:schemeClr val="tx1"/>
                </a:solidFill>
                <a:latin typeface="楷体" pitchFamily="49" charset="-122"/>
                <a:ea typeface="楷体" pitchFamily="49" charset="-122"/>
              </a:rPr>
              <a:t>利用期刊分析总被引频次和影响因子来了解期刊的学术影响力。即期刊的总被引频次和影响因子越高，则表明期刊被读者阅读和使用的可能性越大。进而可推断该期刊的潜在的学术影响力也越大。</a:t>
            </a:r>
          </a:p>
          <a:p>
            <a:pPr eaLnBrk="1" hangingPunct="1">
              <a:lnSpc>
                <a:spcPct val="105000"/>
              </a:lnSpc>
            </a:pPr>
            <a:endParaRPr lang="zh-CN" altLang="en-US" sz="1800" dirty="0" smtClean="0">
              <a:solidFill>
                <a:srgbClr val="FF5050"/>
              </a:solidFill>
              <a:latin typeface="楷体" pitchFamily="49" charset="-122"/>
              <a:ea typeface="楷体" pitchFamily="49" charset="-122"/>
            </a:endParaRPr>
          </a:p>
          <a:p>
            <a:pPr eaLnBrk="1" hangingPunct="1">
              <a:lnSpc>
                <a:spcPct val="105000"/>
              </a:lnSpc>
            </a:pPr>
            <a:endParaRPr lang="en-US" altLang="zh-CN" sz="1800" dirty="0" smtClean="0">
              <a:latin typeface="楷体" pitchFamily="49" charset="-122"/>
              <a:ea typeface="楷体" pitchFamily="49" charset="-122"/>
            </a:endParaRPr>
          </a:p>
        </p:txBody>
      </p:sp>
    </p:spTree>
    <p:extLst>
      <p:ext uri="{BB962C8B-B14F-4D97-AF65-F5344CB8AC3E}">
        <p14:creationId xmlns:p14="http://schemas.microsoft.com/office/powerpoint/2010/main" val="68139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38" y="502403"/>
            <a:ext cx="8172958" cy="436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190409" y="2791753"/>
            <a:ext cx="453153" cy="38841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0"/>
            <a:ext cx="6359005" cy="5336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568508" y="3429675"/>
            <a:ext cx="1190876" cy="171382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137" y="0"/>
            <a:ext cx="5343863" cy="51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03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 calcmode="lin" valueType="num">
                                      <p:cBhvr>
                                        <p:cTn id="12" dur="500" fill="hold"/>
                                        <p:tgtEl>
                                          <p:spTgt spid="19459"/>
                                        </p:tgtEl>
                                        <p:attrNameLst>
                                          <p:attrName>ppt_w</p:attrName>
                                        </p:attrNameLst>
                                      </p:cBhvr>
                                      <p:tavLst>
                                        <p:tav tm="0">
                                          <p:val>
                                            <p:fltVal val="0"/>
                                          </p:val>
                                        </p:tav>
                                        <p:tav tm="100000">
                                          <p:val>
                                            <p:strVal val="#ppt_w"/>
                                          </p:val>
                                        </p:tav>
                                      </p:tavLst>
                                    </p:anim>
                                    <p:anim calcmode="lin" valueType="num">
                                      <p:cBhvr>
                                        <p:cTn id="13" dur="500" fill="hold"/>
                                        <p:tgtEl>
                                          <p:spTgt spid="19459"/>
                                        </p:tgtEl>
                                        <p:attrNameLst>
                                          <p:attrName>ppt_h</p:attrName>
                                        </p:attrNameLst>
                                      </p:cBhvr>
                                      <p:tavLst>
                                        <p:tav tm="0">
                                          <p:val>
                                            <p:fltVal val="0"/>
                                          </p:val>
                                        </p:tav>
                                        <p:tav tm="100000">
                                          <p:val>
                                            <p:strVal val="#ppt_h"/>
                                          </p:val>
                                        </p:tav>
                                      </p:tavLst>
                                    </p:anim>
                                    <p:animEffect transition="in" filter="fade">
                                      <p:cBhvr>
                                        <p:cTn id="14" dur="500"/>
                                        <p:tgtEl>
                                          <p:spTgt spid="194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0-#ppt_w/2"/>
                                          </p:val>
                                        </p:tav>
                                        <p:tav tm="100000">
                                          <p:val>
                                            <p:strVal val="#ppt_x"/>
                                          </p:val>
                                        </p:tav>
                                      </p:tavLst>
                                    </p:anim>
                                    <p:anim calcmode="lin" valueType="num">
                                      <p:cBhvr additive="base">
                                        <p:cTn id="25"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482"/>
          <a:stretch/>
        </p:blipFill>
        <p:spPr bwMode="auto">
          <a:xfrm>
            <a:off x="1346502" y="-1"/>
            <a:ext cx="5593082" cy="540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502" y="2307643"/>
            <a:ext cx="5593082" cy="3280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502" y="2307643"/>
            <a:ext cx="5727672" cy="270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26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arn(outVertical)">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barn(outVertical)">
                                      <p:cBhvr>
                                        <p:cTn id="1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491" y="0"/>
            <a:ext cx="5333790" cy="515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647742" y="3502504"/>
            <a:ext cx="1349344" cy="454502"/>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95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8802" name="Rectangle 2"/>
          <p:cNvSpPr>
            <a:spLocks noGrp="1" noChangeArrowheads="1"/>
          </p:cNvSpPr>
          <p:nvPr>
            <p:ph type="title"/>
          </p:nvPr>
        </p:nvSpPr>
        <p:spPr>
          <a:xfrm>
            <a:off x="635540" y="1977147"/>
            <a:ext cx="8229600" cy="571500"/>
          </a:xfrm>
        </p:spPr>
        <p:txBody>
          <a:bodyPr>
            <a:normAutofit fontScale="90000"/>
          </a:bodyPr>
          <a:lstStyle/>
          <a:p>
            <a:r>
              <a:rPr lang="zh-CN" altLang="en-US" sz="3200" b="1" dirty="0">
                <a:solidFill>
                  <a:schemeClr val="accent1"/>
                </a:solidFill>
              </a:rPr>
              <a:t>针对科研人员的信息服务，图书馆能做什么？？？</a:t>
            </a:r>
            <a:endParaRPr lang="en-US" altLang="zh-CN" sz="3200" b="1" dirty="0">
              <a:solidFill>
                <a:schemeClr val="accent1"/>
              </a:solidFill>
            </a:endParaRPr>
          </a:p>
        </p:txBody>
      </p:sp>
    </p:spTree>
    <p:extLst>
      <p:ext uri="{BB962C8B-B14F-4D97-AF65-F5344CB8AC3E}">
        <p14:creationId xmlns:p14="http://schemas.microsoft.com/office/powerpoint/2010/main" val="411984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64" y="-1"/>
            <a:ext cx="5484046" cy="94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63" y="1026929"/>
            <a:ext cx="5484047" cy="411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601164" y="467357"/>
            <a:ext cx="5484046" cy="48043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7" name="对话气泡: 矩形 6">
            <a:extLst>
              <a:ext uri="{FF2B5EF4-FFF2-40B4-BE49-F238E27FC236}">
                <a16:creationId xmlns:a16="http://schemas.microsoft.com/office/drawing/2014/main" xmlns="" id="{F8E27EB4-26AE-475F-8482-D6F33830CF4C}"/>
              </a:ext>
            </a:extLst>
          </p:cNvPr>
          <p:cNvSpPr/>
          <p:nvPr/>
        </p:nvSpPr>
        <p:spPr>
          <a:xfrm>
            <a:off x="5507816" y="235409"/>
            <a:ext cx="1154787" cy="328096"/>
          </a:xfrm>
          <a:prstGeom prst="wedgeRectCallout">
            <a:avLst>
              <a:gd name="adj1" fmla="val -78701"/>
              <a:gd name="adj2" fmla="val -31473"/>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t>期刊分析</a:t>
            </a:r>
            <a:endParaRPr lang="zh-CN" altLang="en-US" dirty="0"/>
          </a:p>
        </p:txBody>
      </p:sp>
      <p:sp>
        <p:nvSpPr>
          <p:cNvPr id="8" name="矩形 7"/>
          <p:cNvSpPr/>
          <p:nvPr/>
        </p:nvSpPr>
        <p:spPr>
          <a:xfrm>
            <a:off x="654137" y="2678464"/>
            <a:ext cx="1101835" cy="246503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995" y="1136550"/>
            <a:ext cx="6425005" cy="389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2747317" y="1136550"/>
            <a:ext cx="1335186" cy="473884"/>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03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156" y="0"/>
            <a:ext cx="5487780" cy="519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对话气泡: 矩形 6">
            <a:extLst>
              <a:ext uri="{FF2B5EF4-FFF2-40B4-BE49-F238E27FC236}">
                <a16:creationId xmlns:a16="http://schemas.microsoft.com/office/drawing/2014/main" xmlns="" id="{F8E27EB4-26AE-475F-8482-D6F33830CF4C}"/>
              </a:ext>
            </a:extLst>
          </p:cNvPr>
          <p:cNvSpPr/>
          <p:nvPr/>
        </p:nvSpPr>
        <p:spPr>
          <a:xfrm>
            <a:off x="261352" y="3046276"/>
            <a:ext cx="1268042" cy="1381338"/>
          </a:xfrm>
          <a:prstGeom prst="wedgeRectCallout">
            <a:avLst>
              <a:gd name="adj1" fmla="val 81463"/>
              <a:gd name="adj2" fmla="val 3700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t>参考文献</a:t>
            </a:r>
            <a:r>
              <a:rPr lang="en-US" altLang="zh-CN" dirty="0" smtClean="0"/>
              <a:t>/</a:t>
            </a:r>
            <a:r>
              <a:rPr lang="zh-CN" altLang="en-US" dirty="0" smtClean="0"/>
              <a:t>引证文献发表的期刊</a:t>
            </a:r>
            <a:endParaRPr lang="zh-CN" altLang="en-US" dirty="0"/>
          </a:p>
        </p:txBody>
      </p:sp>
      <p:sp>
        <p:nvSpPr>
          <p:cNvPr id="7" name="对话气泡: 矩形 6">
            <a:extLst>
              <a:ext uri="{FF2B5EF4-FFF2-40B4-BE49-F238E27FC236}">
                <a16:creationId xmlns:a16="http://schemas.microsoft.com/office/drawing/2014/main" xmlns="" id="{F8E27EB4-26AE-475F-8482-D6F33830CF4C}"/>
              </a:ext>
            </a:extLst>
          </p:cNvPr>
          <p:cNvSpPr/>
          <p:nvPr/>
        </p:nvSpPr>
        <p:spPr>
          <a:xfrm>
            <a:off x="7066720" y="2798129"/>
            <a:ext cx="1268042" cy="1381338"/>
          </a:xfrm>
          <a:prstGeom prst="wedgeRectCallout">
            <a:avLst>
              <a:gd name="adj1" fmla="val -71694"/>
              <a:gd name="adj2" fmla="val -561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t>我们的同行</a:t>
            </a:r>
            <a:r>
              <a:rPr lang="en-US" altLang="zh-CN" dirty="0" smtClean="0"/>
              <a:t>/</a:t>
            </a:r>
            <a:r>
              <a:rPr lang="zh-CN" altLang="en-US" dirty="0" smtClean="0"/>
              <a:t>竞争对手</a:t>
            </a:r>
            <a:endParaRPr lang="zh-CN" altLang="en-US" dirty="0"/>
          </a:p>
        </p:txBody>
      </p:sp>
      <p:sp>
        <p:nvSpPr>
          <p:cNvPr id="8" name="对话气泡: 矩形 6">
            <a:extLst>
              <a:ext uri="{FF2B5EF4-FFF2-40B4-BE49-F238E27FC236}">
                <a16:creationId xmlns:a16="http://schemas.microsoft.com/office/drawing/2014/main" xmlns="" id="{F8E27EB4-26AE-475F-8482-D6F33830CF4C}"/>
              </a:ext>
            </a:extLst>
          </p:cNvPr>
          <p:cNvSpPr/>
          <p:nvPr/>
        </p:nvSpPr>
        <p:spPr>
          <a:xfrm>
            <a:off x="3248004" y="2305671"/>
            <a:ext cx="1268042" cy="1381338"/>
          </a:xfrm>
          <a:prstGeom prst="wedgeRectCallout">
            <a:avLst>
              <a:gd name="adj1" fmla="val -71694"/>
              <a:gd name="adj2" fmla="val -561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t>我们的同行</a:t>
            </a:r>
            <a:r>
              <a:rPr lang="en-US" altLang="zh-CN" dirty="0" smtClean="0"/>
              <a:t>/</a:t>
            </a:r>
            <a:r>
              <a:rPr lang="zh-CN" altLang="en-US" dirty="0" smtClean="0"/>
              <a:t>竞争对手</a:t>
            </a:r>
            <a:endParaRPr lang="zh-CN" altLang="en-US" dirty="0"/>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922" y="0"/>
            <a:ext cx="5704078"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1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left)">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000" y="0"/>
            <a:ext cx="6360342" cy="516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589830" y="3455299"/>
            <a:ext cx="1818682" cy="1688201"/>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000" y="0"/>
            <a:ext cx="6556958" cy="51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356" y="18830"/>
            <a:ext cx="736127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对话气泡: 矩形 6">
            <a:extLst>
              <a:ext uri="{FF2B5EF4-FFF2-40B4-BE49-F238E27FC236}">
                <a16:creationId xmlns:a16="http://schemas.microsoft.com/office/drawing/2014/main" xmlns="" id="{F8E27EB4-26AE-475F-8482-D6F33830CF4C}"/>
              </a:ext>
            </a:extLst>
          </p:cNvPr>
          <p:cNvSpPr/>
          <p:nvPr/>
        </p:nvSpPr>
        <p:spPr>
          <a:xfrm>
            <a:off x="7241937" y="1205489"/>
            <a:ext cx="1268042" cy="690669"/>
          </a:xfrm>
          <a:prstGeom prst="wedgeRectCallout">
            <a:avLst>
              <a:gd name="adj1" fmla="val -57016"/>
              <a:gd name="adj2" fmla="val -88942"/>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dirty="0" smtClean="0"/>
              <a:t>查找同行</a:t>
            </a:r>
            <a:endParaRPr lang="zh-CN" altLang="en-US" dirty="0"/>
          </a:p>
        </p:txBody>
      </p:sp>
    </p:spTree>
    <p:extLst>
      <p:ext uri="{BB962C8B-B14F-4D97-AF65-F5344CB8AC3E}">
        <p14:creationId xmlns:p14="http://schemas.microsoft.com/office/powerpoint/2010/main" val="421212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wipe(right)">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603"/>
                                        </p:tgtEl>
                                        <p:attrNameLst>
                                          <p:attrName>style.visibility</p:attrName>
                                        </p:attrNameLst>
                                      </p:cBhvr>
                                      <p:to>
                                        <p:strVal val="visible"/>
                                      </p:to>
                                    </p:set>
                                    <p:animEffect transition="in" filter="wipe(left)">
                                      <p:cBhvr>
                                        <p:cTn id="17" dur="500"/>
                                        <p:tgtEl>
                                          <p:spTgt spid="2560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0149" cy="441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324" y="0"/>
            <a:ext cx="5527179" cy="514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7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arn(inVertical)">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pic>
        <p:nvPicPr>
          <p:cNvPr id="9" name="图片 8"/>
          <p:cNvPicPr>
            <a:picLocks noChangeAspect="1"/>
          </p:cNvPicPr>
          <p:nvPr/>
        </p:nvPicPr>
        <p:blipFill>
          <a:blip r:embed="rId6"/>
          <a:stretch>
            <a:fillRect/>
          </a:stretch>
        </p:blipFill>
        <p:spPr>
          <a:xfrm>
            <a:off x="5105443" y="1478484"/>
            <a:ext cx="1460500" cy="393700"/>
          </a:xfrm>
          <a:prstGeom prst="rect">
            <a:avLst/>
          </a:prstGeom>
        </p:spPr>
      </p:pic>
      <p:sp>
        <p:nvSpPr>
          <p:cNvPr id="11" name="文本框 10"/>
          <p:cNvSpPr txBox="1"/>
          <p:nvPr/>
        </p:nvSpPr>
        <p:spPr>
          <a:xfrm>
            <a:off x="5590682" y="1447869"/>
            <a:ext cx="492443" cy="46166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五</a:t>
            </a:r>
          </a:p>
        </p:txBody>
      </p:sp>
      <p:sp>
        <p:nvSpPr>
          <p:cNvPr id="2" name="文本框 1"/>
          <p:cNvSpPr txBox="1"/>
          <p:nvPr/>
        </p:nvSpPr>
        <p:spPr>
          <a:xfrm>
            <a:off x="4029834" y="2252840"/>
            <a:ext cx="4037925" cy="443198"/>
          </a:xfrm>
          <a:prstGeom prst="rect">
            <a:avLst/>
          </a:prstGeom>
          <a:noFill/>
        </p:spPr>
        <p:txBody>
          <a:bodyPr wrap="square" rtlCol="0">
            <a:spAutoFit/>
          </a:bodyPr>
          <a:lstStyle/>
          <a:p>
            <a:pPr>
              <a:lnSpc>
                <a:spcPct val="95000"/>
              </a:lnSpc>
            </a:pPr>
            <a:r>
              <a:rPr lang="zh-CN" altLang="en-US" sz="2400" b="1" dirty="0">
                <a:solidFill>
                  <a:schemeClr val="tx2"/>
                </a:solidFill>
                <a:latin typeface="楷体" pitchFamily="49" charset="-122"/>
                <a:ea typeface="楷体" pitchFamily="49" charset="-122"/>
              </a:rPr>
              <a:t>怎样满足审稿人提高中稿率</a:t>
            </a:r>
          </a:p>
        </p:txBody>
      </p:sp>
    </p:spTree>
    <p:extLst>
      <p:ext uri="{BB962C8B-B14F-4D97-AF65-F5344CB8AC3E}">
        <p14:creationId xmlns:p14="http://schemas.microsoft.com/office/powerpoint/2010/main" val="39973701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7469" y="566442"/>
            <a:ext cx="8458200" cy="857250"/>
          </a:xfrm>
        </p:spPr>
        <p:txBody>
          <a:bodyPr/>
          <a:lstStyle/>
          <a:p>
            <a:pPr algn="ctr" eaLnBrk="1" hangingPunct="1">
              <a:defRPr/>
            </a:pPr>
            <a:r>
              <a:rPr lang="zh-CN" altLang="en-US" dirty="0" smtClean="0">
                <a:latin typeface="楷体" pitchFamily="49" charset="-122"/>
                <a:ea typeface="楷体" pitchFamily="49" charset="-122"/>
              </a:rPr>
              <a:t>审稿人（同行评议）关注的问题</a:t>
            </a:r>
          </a:p>
        </p:txBody>
      </p:sp>
      <p:sp>
        <p:nvSpPr>
          <p:cNvPr id="19459" name="Rectangle 3"/>
          <p:cNvSpPr>
            <a:spLocks noGrp="1" noChangeArrowheads="1"/>
          </p:cNvSpPr>
          <p:nvPr>
            <p:ph type="body" idx="1"/>
          </p:nvPr>
        </p:nvSpPr>
        <p:spPr>
          <a:xfrm>
            <a:off x="250825" y="1645265"/>
            <a:ext cx="8787979" cy="3086100"/>
          </a:xfrm>
        </p:spPr>
        <p:txBody>
          <a:bodyPr>
            <a:normAutofit fontScale="62500" lnSpcReduction="20000"/>
          </a:bodyPr>
          <a:lstStyle/>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a:t>
            </a:r>
            <a:r>
              <a:rPr lang="zh-CN" altLang="en-US" sz="2800" dirty="0" smtClean="0">
                <a:latin typeface="楷体" pitchFamily="49" charset="-122"/>
                <a:ea typeface="楷体" pitchFamily="49" charset="-122"/>
              </a:rPr>
              <a:t>）作者的论证是否合乎逻辑，讨论和结论</a:t>
            </a:r>
            <a:r>
              <a:rPr lang="zh-CN" altLang="en-US" sz="2800" dirty="0">
                <a:latin typeface="楷体" pitchFamily="49" charset="-122"/>
                <a:ea typeface="楷体" pitchFamily="49" charset="-122"/>
              </a:rPr>
              <a:t>是否</a:t>
            </a:r>
            <a:r>
              <a:rPr lang="zh-CN" altLang="en-US" sz="2800" dirty="0" smtClean="0">
                <a:latin typeface="楷体" pitchFamily="49" charset="-122"/>
                <a:ea typeface="楷体" pitchFamily="49" charset="-122"/>
              </a:rPr>
              <a:t>合理</a:t>
            </a:r>
          </a:p>
          <a:p>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2</a:t>
            </a:r>
            <a:r>
              <a:rPr lang="zh-CN" altLang="en-US" sz="2800" dirty="0" smtClean="0">
                <a:latin typeface="楷体" pitchFamily="49" charset="-122"/>
                <a:ea typeface="楷体" pitchFamily="49" charset="-122"/>
              </a:rPr>
              <a:t>）参考文献的引用是否妥当</a:t>
            </a:r>
            <a:endParaRPr lang="en-US" altLang="zh-CN" sz="2800" dirty="0" smtClean="0">
              <a:latin typeface="楷体" pitchFamily="49" charset="-122"/>
              <a:ea typeface="楷体" pitchFamily="49" charset="-122"/>
            </a:endParaRPr>
          </a:p>
          <a:p>
            <a:r>
              <a:rPr lang="zh-CN" altLang="en-US" sz="1800" dirty="0">
                <a:solidFill>
                  <a:srgbClr val="CC0000"/>
                </a:solidFill>
                <a:latin typeface="宋体" pitchFamily="2" charset="-122"/>
              </a:rPr>
              <a:t>统计表明，</a:t>
            </a:r>
            <a:r>
              <a:rPr lang="en-US" altLang="zh-CN" sz="1800" dirty="0">
                <a:solidFill>
                  <a:srgbClr val="CC0000"/>
                </a:solidFill>
                <a:latin typeface="宋体" pitchFamily="2" charset="-122"/>
              </a:rPr>
              <a:t>75%</a:t>
            </a:r>
            <a:r>
              <a:rPr lang="zh-CN" altLang="en-US" sz="1800" dirty="0">
                <a:solidFill>
                  <a:srgbClr val="CC0000"/>
                </a:solidFill>
                <a:latin typeface="宋体" pitchFamily="2" charset="-122"/>
              </a:rPr>
              <a:t>的审稿人十分关注作者对参考文献的引用，有的审稿人甚至首先浏览参考文献，以核查作者是否足够了解和尊重前人的相关工作</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3</a:t>
            </a:r>
            <a:r>
              <a:rPr lang="zh-CN" altLang="en-US" sz="2800" dirty="0" smtClean="0">
                <a:latin typeface="楷体" pitchFamily="49" charset="-122"/>
                <a:ea typeface="楷体" pitchFamily="49" charset="-122"/>
              </a:rPr>
              <a:t>）稿件的内容是否新颖、重要</a:t>
            </a:r>
            <a:endParaRPr lang="en-US" altLang="zh-CN" sz="2800" dirty="0" smtClean="0">
              <a:latin typeface="楷体" pitchFamily="49" charset="-122"/>
              <a:ea typeface="楷体" pitchFamily="49" charset="-122"/>
            </a:endParaRPr>
          </a:p>
          <a:p>
            <a:r>
              <a:rPr lang="zh-CN" altLang="en-US" sz="1800" dirty="0">
                <a:solidFill>
                  <a:srgbClr val="CC0000"/>
                </a:solidFill>
                <a:latin typeface="宋体" pitchFamily="2" charset="-122"/>
              </a:rPr>
              <a:t>作者在投稿信中最好简要地说明稿件的学术重要性和广泛兴趣性，以便当审稿人在重要性和兴趣性方面与作者缺乏共鸣时</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4</a:t>
            </a:r>
            <a:r>
              <a:rPr lang="zh-CN" altLang="en-US" sz="2800" dirty="0" smtClean="0">
                <a:latin typeface="楷体" pitchFamily="49" charset="-122"/>
                <a:ea typeface="楷体" pitchFamily="49" charset="-122"/>
              </a:rPr>
              <a:t>）文字表达是否正确、简明、清楚</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5</a:t>
            </a:r>
            <a:r>
              <a:rPr lang="zh-CN" altLang="en-US" sz="2800" dirty="0" smtClean="0">
                <a:latin typeface="楷体" pitchFamily="49" charset="-122"/>
                <a:ea typeface="楷体" pitchFamily="49" charset="-122"/>
              </a:rPr>
              <a:t>）稿件中的实验描述是否清楚并且能被读者重复、实验数据是否真实、可靠</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6</a:t>
            </a:r>
            <a:r>
              <a:rPr lang="zh-CN" altLang="en-US" sz="2800" dirty="0" smtClean="0">
                <a:latin typeface="楷体" pitchFamily="49" charset="-122"/>
                <a:ea typeface="楷体" pitchFamily="49" charset="-122"/>
              </a:rPr>
              <a:t>）稿件的论题是否适合于相应的期刊</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7</a:t>
            </a:r>
            <a:r>
              <a:rPr lang="zh-CN" altLang="en-US" sz="2800" dirty="0" smtClean="0">
                <a:latin typeface="楷体" pitchFamily="49" charset="-122"/>
                <a:ea typeface="楷体" pitchFamily="49" charset="-122"/>
              </a:rPr>
              <a:t>）图表的使用和设计是否必要、规范、清楚</a:t>
            </a:r>
          </a:p>
          <a:p>
            <a:pPr eaLnBrk="1" hangingPunct="1"/>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8</a:t>
            </a:r>
            <a:r>
              <a:rPr lang="zh-CN" altLang="en-US" sz="2800" dirty="0" smtClean="0">
                <a:latin typeface="楷体" pitchFamily="49" charset="-122"/>
                <a:ea typeface="楷体" pitchFamily="49" charset="-122"/>
              </a:rPr>
              <a:t>）稿件的摘要、引言、体例是否合适</a:t>
            </a:r>
          </a:p>
        </p:txBody>
      </p:sp>
    </p:spTree>
    <p:extLst>
      <p:ext uri="{BB962C8B-B14F-4D97-AF65-F5344CB8AC3E}">
        <p14:creationId xmlns:p14="http://schemas.microsoft.com/office/powerpoint/2010/main" val="418744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0920" y="452332"/>
            <a:ext cx="8957883" cy="571500"/>
          </a:xfrm>
        </p:spPr>
        <p:txBody>
          <a:bodyPr>
            <a:normAutofit fontScale="90000"/>
          </a:bodyPr>
          <a:lstStyle/>
          <a:p>
            <a:pPr eaLnBrk="1" hangingPunct="1">
              <a:defRPr/>
            </a:pPr>
            <a:r>
              <a:rPr lang="zh-CN" altLang="en-US" b="1" dirty="0" smtClean="0">
                <a:solidFill>
                  <a:srgbClr val="FF0000"/>
                </a:solidFill>
                <a:latin typeface="楷体" pitchFamily="49" charset="-122"/>
                <a:ea typeface="楷体" pitchFamily="49" charset="-122"/>
              </a:rPr>
              <a:t>提高中稿率的关键</a:t>
            </a:r>
            <a:r>
              <a:rPr lang="en-US" altLang="zh-CN" b="1" dirty="0" smtClean="0">
                <a:solidFill>
                  <a:srgbClr val="FF0000"/>
                </a:solidFill>
                <a:latin typeface="楷体" pitchFamily="49" charset="-122"/>
                <a:ea typeface="楷体" pitchFamily="49" charset="-122"/>
              </a:rPr>
              <a:t>---</a:t>
            </a:r>
            <a:r>
              <a:rPr lang="zh-CN" altLang="en-US" b="1" dirty="0" smtClean="0">
                <a:solidFill>
                  <a:srgbClr val="FF0000"/>
                </a:solidFill>
                <a:latin typeface="楷体" pitchFamily="49" charset="-122"/>
                <a:ea typeface="楷体" pitchFamily="49" charset="-122"/>
              </a:rPr>
              <a:t>怎样满足审稿人</a:t>
            </a:r>
            <a:endParaRPr lang="zh-CN" altLang="en-US" dirty="0" smtClean="0">
              <a:latin typeface="楷体" pitchFamily="49" charset="-122"/>
              <a:ea typeface="楷体" pitchFamily="49" charset="-122"/>
            </a:endParaRPr>
          </a:p>
        </p:txBody>
      </p:sp>
      <p:sp>
        <p:nvSpPr>
          <p:cNvPr id="31747" name="Rectangle 3"/>
          <p:cNvSpPr>
            <a:spLocks noGrp="1" noChangeArrowheads="1"/>
          </p:cNvSpPr>
          <p:nvPr>
            <p:ph type="body" idx="1"/>
          </p:nvPr>
        </p:nvSpPr>
        <p:spPr>
          <a:xfrm>
            <a:off x="395289" y="1213804"/>
            <a:ext cx="8137525" cy="3598659"/>
          </a:xfrm>
        </p:spPr>
        <p:txBody>
          <a:bodyPr>
            <a:normAutofit fontScale="62500" lnSpcReduction="20000"/>
          </a:bodyPr>
          <a:lstStyle/>
          <a:p>
            <a:pPr eaLnBrk="1" hangingPunct="1"/>
            <a:r>
              <a:rPr lang="zh-CN" altLang="en-US" dirty="0" smtClean="0">
                <a:latin typeface="楷体" pitchFamily="49" charset="-122"/>
                <a:ea typeface="楷体" pitchFamily="49" charset="-122"/>
              </a:rPr>
              <a:t>审稿人要什么</a:t>
            </a:r>
            <a:r>
              <a:rPr lang="en-US" altLang="zh-CN" b="1" dirty="0" smtClean="0">
                <a:latin typeface="楷体" pitchFamily="49" charset="-122"/>
                <a:ea typeface="楷体" pitchFamily="49" charset="-122"/>
              </a:rPr>
              <a:t>? </a:t>
            </a:r>
            <a:r>
              <a:rPr lang="zh-CN" altLang="en-US" dirty="0" smtClean="0">
                <a:latin typeface="楷体" pitchFamily="49" charset="-122"/>
                <a:ea typeface="楷体" pitchFamily="49" charset="-122"/>
              </a:rPr>
              <a:t>为什么稿件被退？</a:t>
            </a:r>
          </a:p>
          <a:p>
            <a:pPr eaLnBrk="1" hangingPunct="1"/>
            <a:r>
              <a:rPr lang="zh-CN" altLang="en-US" dirty="0" smtClean="0">
                <a:latin typeface="楷体" pitchFamily="49" charset="-122"/>
                <a:ea typeface="楷体" pitchFamily="49" charset="-122"/>
              </a:rPr>
              <a:t>文章在发表前必须经过审稿人的评审。他们一般是相关领域的专家甚至是你的竞争者。他们会尽力寻找你文章中的毛病。有时，由于不同的观点和竞争的需要，审稿人或许会试图阻止你的文章发表。因此，文章必须写得理由充足。在被别人挑剔之前，自己必须首先鸡蛋里挑骨头，预先回答审稿人的可能质疑。</a:t>
            </a:r>
          </a:p>
          <a:p>
            <a:pPr eaLnBrk="1" hangingPunct="1"/>
            <a:r>
              <a:rPr lang="zh-CN" altLang="en-US" dirty="0" smtClean="0">
                <a:solidFill>
                  <a:srgbClr val="CC0000"/>
                </a:solidFill>
                <a:latin typeface="楷体" pitchFamily="49" charset="-122"/>
                <a:ea typeface="楷体" pitchFamily="49" charset="-122"/>
              </a:rPr>
              <a:t>怎样满足审稿人？</a:t>
            </a:r>
          </a:p>
          <a:p>
            <a:pPr eaLnBrk="1" hangingPunct="1"/>
            <a:r>
              <a:rPr lang="en-US" altLang="zh-CN" dirty="0" smtClean="0">
                <a:latin typeface="楷体" pitchFamily="49" charset="-122"/>
                <a:ea typeface="楷体" pitchFamily="49" charset="-122"/>
              </a:rPr>
              <a:t>1). </a:t>
            </a:r>
            <a:r>
              <a:rPr lang="zh-CN" altLang="en-US" b="1" dirty="0" smtClean="0">
                <a:solidFill>
                  <a:srgbClr val="009900"/>
                </a:solidFill>
                <a:latin typeface="楷体" pitchFamily="49" charset="-122"/>
                <a:ea typeface="楷体" pitchFamily="49" charset="-122"/>
              </a:rPr>
              <a:t>只提出“一”个中心命题</a:t>
            </a:r>
            <a:r>
              <a:rPr lang="zh-CN" altLang="en-US" dirty="0" smtClean="0">
                <a:latin typeface="楷体" pitchFamily="49" charset="-122"/>
                <a:ea typeface="楷体" pitchFamily="49" charset="-122"/>
              </a:rPr>
              <a:t>。论文里的观点太多，不但不好写，问题也容易多，读者也不易记住你要说什么。</a:t>
            </a:r>
          </a:p>
          <a:p>
            <a:pPr eaLnBrk="1" hangingPunct="1"/>
            <a:r>
              <a:rPr lang="en-US" altLang="zh-CN" dirty="0" smtClean="0">
                <a:latin typeface="楷体" pitchFamily="49" charset="-122"/>
                <a:ea typeface="楷体" pitchFamily="49" charset="-122"/>
              </a:rPr>
              <a:t>2). </a:t>
            </a:r>
            <a:r>
              <a:rPr lang="zh-CN" altLang="en-US" dirty="0" smtClean="0">
                <a:latin typeface="楷体" pitchFamily="49" charset="-122"/>
                <a:ea typeface="楷体" pitchFamily="49" charset="-122"/>
              </a:rPr>
              <a:t>在这个中心命题的基础上，</a:t>
            </a:r>
            <a:r>
              <a:rPr lang="zh-CN" altLang="en-US" b="1" dirty="0" smtClean="0">
                <a:solidFill>
                  <a:srgbClr val="009900"/>
                </a:solidFill>
                <a:latin typeface="楷体" pitchFamily="49" charset="-122"/>
                <a:ea typeface="楷体" pitchFamily="49" charset="-122"/>
              </a:rPr>
              <a:t>用一个迷人</a:t>
            </a:r>
            <a:r>
              <a:rPr lang="en-US" altLang="zh-CN" b="1" dirty="0" smtClean="0">
                <a:solidFill>
                  <a:srgbClr val="009900"/>
                </a:solidFill>
                <a:latin typeface="楷体" pitchFamily="49" charset="-122"/>
                <a:ea typeface="楷体" pitchFamily="49" charset="-122"/>
              </a:rPr>
              <a:t>(</a:t>
            </a:r>
            <a:r>
              <a:rPr lang="zh-CN" altLang="en-US" b="1" dirty="0" smtClean="0">
                <a:solidFill>
                  <a:srgbClr val="009900"/>
                </a:solidFill>
                <a:latin typeface="楷体" pitchFamily="49" charset="-122"/>
                <a:ea typeface="楷体" pitchFamily="49" charset="-122"/>
              </a:rPr>
              <a:t>但绝不夸张</a:t>
            </a:r>
            <a:r>
              <a:rPr lang="en-US" altLang="zh-CN" b="1" dirty="0" smtClean="0">
                <a:solidFill>
                  <a:srgbClr val="009900"/>
                </a:solidFill>
                <a:latin typeface="楷体" pitchFamily="49" charset="-122"/>
                <a:ea typeface="楷体" pitchFamily="49" charset="-122"/>
              </a:rPr>
              <a:t>)</a:t>
            </a:r>
            <a:r>
              <a:rPr lang="zh-CN" altLang="en-US" b="1" dirty="0" smtClean="0">
                <a:solidFill>
                  <a:srgbClr val="009900"/>
                </a:solidFill>
                <a:latin typeface="楷体" pitchFamily="49" charset="-122"/>
                <a:ea typeface="楷体" pitchFamily="49" charset="-122"/>
              </a:rPr>
              <a:t>的标题来吸引审稿人的兴趣</a:t>
            </a:r>
            <a:r>
              <a:rPr lang="zh-CN" altLang="en-US" dirty="0" smtClean="0">
                <a:latin typeface="楷体" pitchFamily="49" charset="-122"/>
                <a:ea typeface="楷体" pitchFamily="49" charset="-122"/>
              </a:rPr>
              <a:t>。无偿审稿使审稿人只审批感兴趣的论文。如果你不能引起审稿人的兴趣，那最好不要发表那篇文章。编辑们有时候会很郁闷，因为找不到有兴趣的审稿人。</a:t>
            </a:r>
          </a:p>
        </p:txBody>
      </p:sp>
    </p:spTree>
    <p:extLst>
      <p:ext uri="{BB962C8B-B14F-4D97-AF65-F5344CB8AC3E}">
        <p14:creationId xmlns:p14="http://schemas.microsoft.com/office/powerpoint/2010/main" val="361356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323851" y="1056338"/>
            <a:ext cx="8291513" cy="3996928"/>
          </a:xfrm>
        </p:spPr>
        <p:txBody>
          <a:bodyPr>
            <a:normAutofit/>
          </a:bodyPr>
          <a:lstStyle/>
          <a:p>
            <a:pPr eaLnBrk="1" hangingPunct="1"/>
            <a:r>
              <a:rPr lang="en-US" altLang="zh-CN" sz="1800" dirty="0" smtClean="0">
                <a:latin typeface="楷体" pitchFamily="49" charset="-122"/>
                <a:ea typeface="楷体" pitchFamily="49" charset="-122"/>
              </a:rPr>
              <a:t>3). </a:t>
            </a:r>
            <a:r>
              <a:rPr lang="zh-CN" altLang="en-US" sz="1800" b="1" dirty="0" smtClean="0">
                <a:solidFill>
                  <a:srgbClr val="009900"/>
                </a:solidFill>
                <a:latin typeface="楷体" pitchFamily="49" charset="-122"/>
                <a:ea typeface="楷体" pitchFamily="49" charset="-122"/>
              </a:rPr>
              <a:t>合理解释每一个参数</a:t>
            </a:r>
            <a:r>
              <a:rPr lang="zh-CN" altLang="en-US" sz="1800" dirty="0" smtClean="0">
                <a:latin typeface="楷体" pitchFamily="49" charset="-122"/>
                <a:ea typeface="楷体" pitchFamily="49" charset="-122"/>
              </a:rPr>
              <a:t>，合理说明每一个步骤。审稿人没时间考虑细节。程序和参数的合理化显示出你知道你在做什么，而不是凑数据。没理由要找理由，有理由要强调。</a:t>
            </a:r>
          </a:p>
          <a:p>
            <a:pPr eaLnBrk="1" hangingPunct="1"/>
            <a:r>
              <a:rPr lang="en-US" altLang="zh-CN" sz="1800" dirty="0" smtClean="0">
                <a:latin typeface="楷体" pitchFamily="49" charset="-122"/>
                <a:ea typeface="楷体" pitchFamily="49" charset="-122"/>
              </a:rPr>
              <a:t>4)</a:t>
            </a:r>
            <a:r>
              <a:rPr lang="en-US" altLang="zh-CN" sz="1800" b="1" dirty="0" smtClean="0">
                <a:latin typeface="楷体" pitchFamily="49" charset="-122"/>
                <a:ea typeface="楷体" pitchFamily="49" charset="-122"/>
              </a:rPr>
              <a:t>. </a:t>
            </a:r>
            <a:r>
              <a:rPr lang="zh-CN" altLang="en-US" sz="1800" b="1" dirty="0" smtClean="0">
                <a:solidFill>
                  <a:srgbClr val="009900"/>
                </a:solidFill>
                <a:latin typeface="楷体" pitchFamily="49" charset="-122"/>
                <a:ea typeface="楷体" pitchFamily="49" charset="-122"/>
              </a:rPr>
              <a:t>问问你自己是否提供了足够重复你工作的所有细节</a:t>
            </a:r>
            <a:r>
              <a:rPr lang="zh-CN" altLang="en-US" sz="1800" dirty="0" smtClean="0">
                <a:latin typeface="楷体" pitchFamily="49" charset="-122"/>
                <a:ea typeface="楷体" pitchFamily="49" charset="-122"/>
              </a:rPr>
              <a:t>。审稿人</a:t>
            </a:r>
            <a:r>
              <a:rPr lang="en-US" altLang="zh-CN" sz="1800" dirty="0" smtClean="0">
                <a:latin typeface="楷体" pitchFamily="49" charset="-122"/>
                <a:ea typeface="楷体" pitchFamily="49" charset="-122"/>
              </a:rPr>
              <a:t>(</a:t>
            </a:r>
            <a:r>
              <a:rPr lang="zh-CN" altLang="en-US" sz="1800" dirty="0" smtClean="0">
                <a:latin typeface="楷体" pitchFamily="49" charset="-122"/>
                <a:ea typeface="楷体" pitchFamily="49" charset="-122"/>
              </a:rPr>
              <a:t>或读者</a:t>
            </a:r>
            <a:r>
              <a:rPr lang="en-US" altLang="zh-CN" sz="1800" dirty="0" smtClean="0">
                <a:latin typeface="楷体" pitchFamily="49" charset="-122"/>
                <a:ea typeface="楷体" pitchFamily="49" charset="-122"/>
              </a:rPr>
              <a:t>)</a:t>
            </a:r>
            <a:r>
              <a:rPr lang="zh-CN" altLang="en-US" sz="1800" dirty="0" smtClean="0">
                <a:latin typeface="楷体" pitchFamily="49" charset="-122"/>
                <a:ea typeface="楷体" pitchFamily="49" charset="-122"/>
              </a:rPr>
              <a:t>越容易再现你的工作，他就越可能接受你的文章。当然，审稿人并不会真正去重做你的工作，但你必须通过你的描述使他相信可以重做。</a:t>
            </a:r>
            <a:r>
              <a:rPr lang="en-US" altLang="zh-CN" sz="1800" dirty="0" smtClean="0">
                <a:latin typeface="楷体" pitchFamily="49" charset="-122"/>
                <a:ea typeface="楷体" pitchFamily="49" charset="-122"/>
              </a:rPr>
              <a:t>(</a:t>
            </a:r>
            <a:r>
              <a:rPr lang="zh-CN" altLang="en-US" sz="1800" dirty="0" smtClean="0">
                <a:latin typeface="楷体" pitchFamily="49" charset="-122"/>
                <a:ea typeface="楷体" pitchFamily="49" charset="-122"/>
              </a:rPr>
              <a:t>资料和实验方法，讨论部分要重点写）</a:t>
            </a:r>
          </a:p>
          <a:p>
            <a:pPr eaLnBrk="1" hangingPunct="1"/>
            <a:r>
              <a:rPr lang="en-US" altLang="zh-CN" sz="1800" dirty="0" smtClean="0">
                <a:latin typeface="楷体" pitchFamily="49" charset="-122"/>
                <a:ea typeface="楷体" pitchFamily="49" charset="-122"/>
              </a:rPr>
              <a:t>5). </a:t>
            </a:r>
            <a:r>
              <a:rPr lang="zh-CN" altLang="en-US" sz="1800" b="1" dirty="0" smtClean="0">
                <a:solidFill>
                  <a:srgbClr val="009900"/>
                </a:solidFill>
                <a:latin typeface="楷体" pitchFamily="49" charset="-122"/>
                <a:ea typeface="楷体" pitchFamily="49" charset="-122"/>
              </a:rPr>
              <a:t>必须有说服力</a:t>
            </a:r>
            <a:r>
              <a:rPr lang="zh-CN" altLang="en-US" sz="1800" dirty="0" smtClean="0">
                <a:latin typeface="楷体" pitchFamily="49" charset="-122"/>
                <a:ea typeface="楷体" pitchFamily="49" charset="-122"/>
              </a:rPr>
              <a:t>！尽量做彻底而不是半成品的工作！用多方面测试来证明你的中心命题。要使文章像律师证明无罪官司，预先回答一切可能提出的疑问。</a:t>
            </a:r>
          </a:p>
          <a:p>
            <a:pPr eaLnBrk="1" hangingPunct="1"/>
            <a:r>
              <a:rPr lang="en-US" altLang="zh-CN" sz="1800" dirty="0" smtClean="0">
                <a:latin typeface="楷体" pitchFamily="49" charset="-122"/>
                <a:ea typeface="楷体" pitchFamily="49" charset="-122"/>
              </a:rPr>
              <a:t>6)</a:t>
            </a:r>
            <a:r>
              <a:rPr lang="en-US" altLang="zh-CN" sz="1800" b="1" dirty="0" smtClean="0">
                <a:latin typeface="楷体" pitchFamily="49" charset="-122"/>
                <a:ea typeface="楷体" pitchFamily="49" charset="-122"/>
              </a:rPr>
              <a:t>. </a:t>
            </a:r>
            <a:r>
              <a:rPr lang="zh-CN" altLang="en-US" sz="1800" b="1" dirty="0" smtClean="0">
                <a:solidFill>
                  <a:srgbClr val="009900"/>
                </a:solidFill>
                <a:latin typeface="楷体" pitchFamily="49" charset="-122"/>
                <a:ea typeface="楷体" pitchFamily="49" charset="-122"/>
              </a:rPr>
              <a:t>引用所有重要的研究</a:t>
            </a:r>
            <a:r>
              <a:rPr lang="zh-CN" altLang="en-US" sz="1800" b="1" dirty="0">
                <a:solidFill>
                  <a:srgbClr val="009900"/>
                </a:solidFill>
                <a:latin typeface="楷体" pitchFamily="49" charset="-122"/>
                <a:ea typeface="楷体" pitchFamily="49" charset="-122"/>
              </a:rPr>
              <a:t>工作，特别是经典力作</a:t>
            </a:r>
            <a:r>
              <a:rPr lang="zh-CN" altLang="en-US" sz="1800" dirty="0" smtClean="0">
                <a:latin typeface="楷体" pitchFamily="49" charset="-122"/>
                <a:ea typeface="楷体" pitchFamily="49" charset="-122"/>
              </a:rPr>
              <a:t>。写作的时候要再做全面文献检索，用通过引用文献来证明你的工作比其他有创新，有独特之处！为了达到这些目标，写科学论文的时候必须遵照一定的框架结构</a:t>
            </a:r>
          </a:p>
        </p:txBody>
      </p:sp>
      <p:sp>
        <p:nvSpPr>
          <p:cNvPr id="5" name="Rectangle 2"/>
          <p:cNvSpPr>
            <a:spLocks noGrp="1" noChangeArrowheads="1"/>
          </p:cNvSpPr>
          <p:nvPr>
            <p:ph type="title"/>
          </p:nvPr>
        </p:nvSpPr>
        <p:spPr>
          <a:xfrm>
            <a:off x="80920" y="452332"/>
            <a:ext cx="8957883" cy="571500"/>
          </a:xfrm>
        </p:spPr>
        <p:txBody>
          <a:bodyPr>
            <a:normAutofit fontScale="90000"/>
          </a:bodyPr>
          <a:lstStyle/>
          <a:p>
            <a:pPr eaLnBrk="1" hangingPunct="1">
              <a:defRPr/>
            </a:pPr>
            <a:r>
              <a:rPr lang="zh-CN" altLang="en-US" b="1" dirty="0" smtClean="0">
                <a:solidFill>
                  <a:srgbClr val="FF0000"/>
                </a:solidFill>
                <a:latin typeface="楷体" pitchFamily="49" charset="-122"/>
                <a:ea typeface="楷体" pitchFamily="49" charset="-122"/>
              </a:rPr>
              <a:t>提高中稿率的关键</a:t>
            </a:r>
            <a:r>
              <a:rPr lang="en-US" altLang="zh-CN" b="1" dirty="0" smtClean="0">
                <a:solidFill>
                  <a:srgbClr val="FF0000"/>
                </a:solidFill>
                <a:latin typeface="楷体" pitchFamily="49" charset="-122"/>
                <a:ea typeface="楷体" pitchFamily="49" charset="-122"/>
              </a:rPr>
              <a:t>---</a:t>
            </a:r>
            <a:r>
              <a:rPr lang="zh-CN" altLang="en-US" b="1" dirty="0" smtClean="0">
                <a:solidFill>
                  <a:srgbClr val="FF0000"/>
                </a:solidFill>
                <a:latin typeface="楷体" pitchFamily="49" charset="-122"/>
                <a:ea typeface="楷体" pitchFamily="49" charset="-122"/>
              </a:rPr>
              <a:t>怎样满足审稿人</a:t>
            </a:r>
            <a:endParaRPr lang="zh-CN" altLang="en-US" dirty="0" smtClean="0">
              <a:latin typeface="楷体" pitchFamily="49" charset="-122"/>
              <a:ea typeface="楷体" pitchFamily="49" charset="-122"/>
            </a:endParaRPr>
          </a:p>
        </p:txBody>
      </p:sp>
    </p:spTree>
    <p:extLst>
      <p:ext uri="{BB962C8B-B14F-4D97-AF65-F5344CB8AC3E}">
        <p14:creationId xmlns:p14="http://schemas.microsoft.com/office/powerpoint/2010/main" val="26539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468314" y="1330729"/>
            <a:ext cx="8207375" cy="3160351"/>
          </a:xfrm>
        </p:spPr>
        <p:txBody>
          <a:bodyPr>
            <a:normAutofit/>
          </a:bodyPr>
          <a:lstStyle/>
          <a:p>
            <a:pPr eaLnBrk="1" hangingPunct="1"/>
            <a:r>
              <a:rPr lang="en-US" altLang="zh-CN" sz="1800" b="1" dirty="0" smtClean="0">
                <a:latin typeface="楷体" pitchFamily="49" charset="-122"/>
                <a:ea typeface="楷体" pitchFamily="49" charset="-122"/>
              </a:rPr>
              <a:t>7</a:t>
            </a:r>
            <a:r>
              <a:rPr lang="zh-CN" altLang="en-US" sz="1800" dirty="0" smtClean="0">
                <a:latin typeface="楷体" pitchFamily="49" charset="-122"/>
                <a:ea typeface="楷体" pitchFamily="49" charset="-122"/>
              </a:rPr>
              <a:t>）</a:t>
            </a:r>
            <a:r>
              <a:rPr lang="zh-CN" altLang="en-US" sz="1800" b="1" dirty="0" smtClean="0">
                <a:solidFill>
                  <a:srgbClr val="009900"/>
                </a:solidFill>
                <a:latin typeface="楷体" pitchFamily="49" charset="-122"/>
                <a:ea typeface="楷体" pitchFamily="49" charset="-122"/>
              </a:rPr>
              <a:t>写好摘要</a:t>
            </a:r>
            <a:r>
              <a:rPr lang="zh-CN" altLang="en-US" sz="1800" dirty="0" smtClean="0">
                <a:latin typeface="楷体" pitchFamily="49" charset="-122"/>
                <a:ea typeface="楷体" pitchFamily="49" charset="-122"/>
              </a:rPr>
              <a:t>部分四要点（研究目的，方法，结果和结论）</a:t>
            </a:r>
          </a:p>
          <a:p>
            <a:pPr eaLnBrk="1" hangingPunct="1"/>
            <a:r>
              <a:rPr lang="en-US" altLang="zh-CN" sz="1800" b="1" dirty="0" smtClean="0">
                <a:latin typeface="楷体" pitchFamily="49" charset="-122"/>
                <a:ea typeface="楷体" pitchFamily="49" charset="-122"/>
              </a:rPr>
              <a:t>8</a:t>
            </a:r>
            <a:r>
              <a:rPr lang="zh-CN" altLang="en-US" sz="1800" dirty="0" smtClean="0">
                <a:latin typeface="楷体" pitchFamily="49" charset="-122"/>
                <a:ea typeface="楷体" pitchFamily="49" charset="-122"/>
              </a:rPr>
              <a:t>）</a:t>
            </a:r>
            <a:r>
              <a:rPr lang="zh-CN" altLang="en-US" sz="1800" b="1" dirty="0" smtClean="0">
                <a:solidFill>
                  <a:srgbClr val="009900"/>
                </a:solidFill>
                <a:latin typeface="楷体" pitchFamily="49" charset="-122"/>
                <a:ea typeface="楷体" pitchFamily="49" charset="-122"/>
              </a:rPr>
              <a:t>细节</a:t>
            </a:r>
            <a:endParaRPr lang="en-US" altLang="zh-CN" sz="1800" b="1" dirty="0" smtClean="0">
              <a:solidFill>
                <a:srgbClr val="009900"/>
              </a:solidFill>
              <a:latin typeface="楷体" pitchFamily="49" charset="-122"/>
              <a:ea typeface="楷体" pitchFamily="49" charset="-122"/>
            </a:endParaRPr>
          </a:p>
          <a:p>
            <a:pPr eaLnBrk="1" hangingPunct="1"/>
            <a:r>
              <a:rPr lang="zh-CN" altLang="en-US" sz="1800" dirty="0" smtClean="0">
                <a:latin typeface="楷体" pitchFamily="49" charset="-122"/>
                <a:ea typeface="楷体" pitchFamily="49" charset="-122"/>
              </a:rPr>
              <a:t>审稿人</a:t>
            </a:r>
            <a:r>
              <a:rPr lang="en-US" altLang="zh-CN" sz="1800" dirty="0" smtClean="0">
                <a:latin typeface="楷体" pitchFamily="49" charset="-122"/>
                <a:ea typeface="楷体" pitchFamily="49" charset="-122"/>
              </a:rPr>
              <a:t>/</a:t>
            </a:r>
            <a:r>
              <a:rPr lang="zh-CN" altLang="en-US" sz="1800" dirty="0" smtClean="0">
                <a:latin typeface="楷体" pitchFamily="49" charset="-122"/>
                <a:ea typeface="楷体" pitchFamily="49" charset="-122"/>
              </a:rPr>
              <a:t>学科编辑：一篇文章的命运往往在审稿人打开它的一瞬间就决定了。一个熟练的审稿人</a:t>
            </a:r>
            <a:r>
              <a:rPr lang="en-US" altLang="zh-CN" sz="1800" dirty="0" smtClean="0">
                <a:latin typeface="楷体" pitchFamily="49" charset="-122"/>
                <a:ea typeface="楷体" pitchFamily="49" charset="-122"/>
              </a:rPr>
              <a:t>/</a:t>
            </a:r>
            <a:r>
              <a:rPr lang="zh-CN" altLang="en-US" sz="1800" dirty="0" smtClean="0">
                <a:latin typeface="楷体" pitchFamily="49" charset="-122"/>
                <a:ea typeface="楷体" pitchFamily="49" charset="-122"/>
              </a:rPr>
              <a:t>学科编辑会在接到文章后用几分钟的时间通读一遍，从而对作者和文章的情况有一个初步的判断。</a:t>
            </a:r>
          </a:p>
          <a:p>
            <a:pPr eaLnBrk="1" hangingPunct="1"/>
            <a:r>
              <a:rPr lang="zh-CN" altLang="en-US" sz="1800" dirty="0" smtClean="0">
                <a:latin typeface="楷体" pitchFamily="49" charset="-122"/>
                <a:ea typeface="楷体" pitchFamily="49" charset="-122"/>
              </a:rPr>
              <a:t>如果一是通篇充满了细节上的小错误，审稿人可以直接拒绝。为了躲过审稿人的这头一板斧，我们即使做不到写得很好，也要尽可能的减少论文里的细小错误，从而给自己的论文增加机会。</a:t>
            </a:r>
          </a:p>
        </p:txBody>
      </p:sp>
      <p:sp>
        <p:nvSpPr>
          <p:cNvPr id="5" name="Rectangle 2"/>
          <p:cNvSpPr>
            <a:spLocks noGrp="1" noChangeArrowheads="1"/>
          </p:cNvSpPr>
          <p:nvPr>
            <p:ph type="title"/>
          </p:nvPr>
        </p:nvSpPr>
        <p:spPr>
          <a:xfrm>
            <a:off x="80920" y="452332"/>
            <a:ext cx="8957883" cy="571500"/>
          </a:xfrm>
        </p:spPr>
        <p:txBody>
          <a:bodyPr>
            <a:normAutofit fontScale="90000"/>
          </a:bodyPr>
          <a:lstStyle/>
          <a:p>
            <a:pPr eaLnBrk="1" hangingPunct="1">
              <a:defRPr/>
            </a:pPr>
            <a:r>
              <a:rPr lang="zh-CN" altLang="en-US" b="1" dirty="0" smtClean="0">
                <a:solidFill>
                  <a:srgbClr val="FF0000"/>
                </a:solidFill>
                <a:latin typeface="楷体" pitchFamily="49" charset="-122"/>
                <a:ea typeface="楷体" pitchFamily="49" charset="-122"/>
              </a:rPr>
              <a:t>提高中稿率的关键</a:t>
            </a:r>
            <a:r>
              <a:rPr lang="en-US" altLang="zh-CN" b="1" dirty="0" smtClean="0">
                <a:solidFill>
                  <a:srgbClr val="FF0000"/>
                </a:solidFill>
                <a:latin typeface="楷体" pitchFamily="49" charset="-122"/>
                <a:ea typeface="楷体" pitchFamily="49" charset="-122"/>
              </a:rPr>
              <a:t>---</a:t>
            </a:r>
            <a:r>
              <a:rPr lang="zh-CN" altLang="en-US" b="1" dirty="0" smtClean="0">
                <a:solidFill>
                  <a:srgbClr val="FF0000"/>
                </a:solidFill>
                <a:latin typeface="楷体" pitchFamily="49" charset="-122"/>
                <a:ea typeface="楷体" pitchFamily="49" charset="-122"/>
              </a:rPr>
              <a:t>怎样满足审稿人</a:t>
            </a:r>
            <a:endParaRPr lang="zh-CN" altLang="en-US" dirty="0" smtClean="0">
              <a:latin typeface="楷体" pitchFamily="49" charset="-122"/>
              <a:ea typeface="楷体" pitchFamily="49" charset="-122"/>
            </a:endParaRPr>
          </a:p>
        </p:txBody>
      </p:sp>
    </p:spTree>
    <p:extLst>
      <p:ext uri="{BB962C8B-B14F-4D97-AF65-F5344CB8AC3E}">
        <p14:creationId xmlns:p14="http://schemas.microsoft.com/office/powerpoint/2010/main" val="3832262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14313" y="1162050"/>
            <a:ext cx="8786812" cy="3981450"/>
          </a:xfrm>
        </p:spPr>
        <p:txBody>
          <a:bodyPr>
            <a:noAutofit/>
          </a:bodyPr>
          <a:lstStyle/>
          <a:p>
            <a:pPr eaLnBrk="1" hangingPunct="1">
              <a:lnSpc>
                <a:spcPct val="105000"/>
              </a:lnSpc>
            </a:pPr>
            <a:r>
              <a:rPr lang="zh-CN" altLang="en-US" sz="1600" b="1" dirty="0" smtClean="0">
                <a:solidFill>
                  <a:srgbClr val="009900"/>
                </a:solidFill>
                <a:latin typeface="楷体" pitchFamily="49" charset="-122"/>
                <a:ea typeface="楷体" pitchFamily="49" charset="-122"/>
              </a:rPr>
              <a:t>细节</a:t>
            </a:r>
            <a:r>
              <a:rPr lang="en-US" altLang="zh-CN" sz="1600" b="1" dirty="0" smtClean="0">
                <a:solidFill>
                  <a:srgbClr val="009900"/>
                </a:solidFill>
                <a:latin typeface="楷体" pitchFamily="49" charset="-122"/>
                <a:ea typeface="楷体" pitchFamily="49" charset="-122"/>
              </a:rPr>
              <a:t>(minutia)</a:t>
            </a:r>
            <a:r>
              <a:rPr lang="zh-CN" altLang="en-US" sz="1600" b="1" dirty="0" smtClean="0">
                <a:solidFill>
                  <a:srgbClr val="009900"/>
                </a:solidFill>
                <a:latin typeface="楷体" pitchFamily="49" charset="-122"/>
                <a:ea typeface="楷体" pitchFamily="49" charset="-122"/>
              </a:rPr>
              <a:t>：</a:t>
            </a:r>
            <a:r>
              <a:rPr lang="zh-CN" altLang="en-US" sz="1600" dirty="0" smtClean="0">
                <a:latin typeface="楷体" pitchFamily="49" charset="-122"/>
                <a:ea typeface="楷体" pitchFamily="49" charset="-122"/>
              </a:rPr>
              <a:t> </a:t>
            </a:r>
            <a:r>
              <a:rPr lang="zh-CN" altLang="en-US" sz="1600" b="1" dirty="0" smtClean="0">
                <a:solidFill>
                  <a:srgbClr val="CC0000"/>
                </a:solidFill>
                <a:latin typeface="楷体" pitchFamily="49" charset="-122"/>
                <a:ea typeface="楷体" pitchFamily="49" charset="-122"/>
              </a:rPr>
              <a:t>科技写作是有着自己的一套规则，不讲规则只能是让审稿人觉得你是个新手或者杂牌军，这样拒起稿来几乎毫无心理负担。</a:t>
            </a:r>
            <a:r>
              <a:rPr lang="zh-CN" altLang="en-US" sz="1600" dirty="0" smtClean="0">
                <a:latin typeface="楷体" pitchFamily="49" charset="-122"/>
                <a:ea typeface="楷体" pitchFamily="49" charset="-122"/>
              </a:rPr>
              <a:t>因此在写作的时候还是要稍微注意一下，例如：</a:t>
            </a:r>
          </a:p>
          <a:p>
            <a:pPr eaLnBrk="1" hangingPunct="1">
              <a:lnSpc>
                <a:spcPct val="105000"/>
              </a:lnSpc>
            </a:pPr>
            <a:r>
              <a:rPr lang="en-US" altLang="zh-CN" sz="1600" dirty="0" smtClean="0">
                <a:latin typeface="楷体" pitchFamily="49" charset="-122"/>
                <a:ea typeface="楷体" pitchFamily="49" charset="-122"/>
              </a:rPr>
              <a:t>(1</a:t>
            </a:r>
            <a:r>
              <a:rPr lang="zh-CN" altLang="en-US" sz="1600" dirty="0" smtClean="0">
                <a:latin typeface="楷体" pitchFamily="49" charset="-122"/>
                <a:ea typeface="楷体" pitchFamily="49" charset="-122"/>
              </a:rPr>
              <a:t>）标题最好不要出现</a:t>
            </a:r>
            <a:r>
              <a:rPr lang="en-US" altLang="zh-CN" sz="1600" dirty="0" smtClean="0">
                <a:latin typeface="楷体" pitchFamily="49" charset="-122"/>
                <a:ea typeface="楷体" pitchFamily="49" charset="-122"/>
              </a:rPr>
              <a:t>A, The, Study, Novel, New</a:t>
            </a:r>
            <a:r>
              <a:rPr lang="zh-CN" altLang="en-US" sz="1600" dirty="0" smtClean="0">
                <a:latin typeface="楷体" pitchFamily="49" charset="-122"/>
                <a:ea typeface="楷体" pitchFamily="49" charset="-122"/>
              </a:rPr>
              <a:t>等字眼。</a:t>
            </a:r>
          </a:p>
          <a:p>
            <a:pPr eaLnBrk="1" hangingPunct="1">
              <a:lnSpc>
                <a:spcPct val="105000"/>
              </a:lnSpc>
            </a:pPr>
            <a:r>
              <a:rPr lang="en-US" altLang="zh-CN" sz="1600" dirty="0" smtClean="0">
                <a:latin typeface="楷体" pitchFamily="49" charset="-122"/>
                <a:ea typeface="楷体" pitchFamily="49" charset="-122"/>
              </a:rPr>
              <a:t>(2)</a:t>
            </a:r>
            <a:r>
              <a:rPr lang="zh-CN" altLang="en-US" sz="1600" dirty="0" smtClean="0">
                <a:latin typeface="楷体" pitchFamily="49" charset="-122"/>
                <a:ea typeface="楷体" pitchFamily="49" charset="-122"/>
              </a:rPr>
              <a:t>名词缩写第一次出现注明写全称；</a:t>
            </a:r>
            <a:endParaRPr lang="en-US" altLang="zh-CN" sz="1600" dirty="0" smtClean="0">
              <a:latin typeface="楷体" pitchFamily="49" charset="-122"/>
              <a:ea typeface="楷体" pitchFamily="49" charset="-122"/>
            </a:endParaRPr>
          </a:p>
          <a:p>
            <a:pPr eaLnBrk="1" hangingPunct="1">
              <a:lnSpc>
                <a:spcPct val="105000"/>
              </a:lnSpc>
            </a:pPr>
            <a:r>
              <a:rPr lang="en-US" altLang="zh-CN" sz="1600" dirty="0" smtClean="0">
                <a:latin typeface="楷体" pitchFamily="49" charset="-122"/>
                <a:ea typeface="楷体" pitchFamily="49" charset="-122"/>
              </a:rPr>
              <a:t>(3)</a:t>
            </a:r>
            <a:r>
              <a:rPr lang="zh-CN" altLang="en-US" sz="1600" dirty="0" smtClean="0">
                <a:latin typeface="楷体" pitchFamily="49" charset="-122"/>
                <a:ea typeface="楷体" pitchFamily="49" charset="-122"/>
              </a:rPr>
              <a:t>阿拉伯数字</a:t>
            </a:r>
            <a:r>
              <a:rPr lang="en-US" altLang="zh-CN" sz="1600" dirty="0" smtClean="0">
                <a:latin typeface="楷体" pitchFamily="49" charset="-122"/>
                <a:ea typeface="楷体" pitchFamily="49" charset="-122"/>
              </a:rPr>
              <a:t>1</a:t>
            </a:r>
            <a:r>
              <a:rPr lang="zh-CN" altLang="en-US" sz="1600" dirty="0" smtClean="0">
                <a:latin typeface="楷体" pitchFamily="49" charset="-122"/>
                <a:ea typeface="楷体" pitchFamily="49" charset="-122"/>
              </a:rPr>
              <a:t>到</a:t>
            </a:r>
            <a:r>
              <a:rPr lang="en-US" altLang="zh-CN" sz="1600" dirty="0" smtClean="0">
                <a:latin typeface="楷体" pitchFamily="49" charset="-122"/>
                <a:ea typeface="楷体" pitchFamily="49" charset="-122"/>
              </a:rPr>
              <a:t>12</a:t>
            </a:r>
            <a:r>
              <a:rPr lang="zh-CN" altLang="en-US" sz="1600" dirty="0" smtClean="0">
                <a:latin typeface="楷体" pitchFamily="49" charset="-122"/>
                <a:ea typeface="楷体" pitchFamily="49" charset="-122"/>
              </a:rPr>
              <a:t>出现在文中的时候要用</a:t>
            </a:r>
            <a:r>
              <a:rPr lang="en-US" altLang="zh-CN" sz="1600" dirty="0" smtClean="0">
                <a:latin typeface="楷体" pitchFamily="49" charset="-122"/>
                <a:ea typeface="楷体" pitchFamily="49" charset="-122"/>
              </a:rPr>
              <a:t>text</a:t>
            </a:r>
            <a:r>
              <a:rPr lang="zh-CN" altLang="en-US" sz="1600" dirty="0" smtClean="0">
                <a:latin typeface="楷体" pitchFamily="49" charset="-122"/>
                <a:ea typeface="楷体" pitchFamily="49" charset="-122"/>
              </a:rPr>
              <a:t>，数字不能做为一个句的开头；</a:t>
            </a:r>
          </a:p>
          <a:p>
            <a:pPr eaLnBrk="1" hangingPunct="1">
              <a:lnSpc>
                <a:spcPct val="105000"/>
              </a:lnSpc>
            </a:pPr>
            <a:r>
              <a:rPr lang="en-US" altLang="zh-CN" sz="1600" dirty="0" smtClean="0">
                <a:latin typeface="楷体" pitchFamily="49" charset="-122"/>
                <a:ea typeface="楷体" pitchFamily="49" charset="-122"/>
              </a:rPr>
              <a:t>(4</a:t>
            </a:r>
            <a:r>
              <a:rPr lang="en-US" altLang="zh-CN" sz="1600" dirty="0">
                <a:latin typeface="楷体" pitchFamily="49" charset="-122"/>
                <a:ea typeface="楷体" pitchFamily="49" charset="-122"/>
              </a:rPr>
              <a:t>)</a:t>
            </a:r>
            <a:r>
              <a:rPr lang="zh-CN" altLang="en-US" sz="1600" dirty="0" smtClean="0">
                <a:latin typeface="楷体" pitchFamily="49" charset="-122"/>
                <a:ea typeface="楷体" pitchFamily="49" charset="-122"/>
              </a:rPr>
              <a:t>文摘（</a:t>
            </a:r>
            <a:r>
              <a:rPr lang="en-US" altLang="zh-CN" sz="1600" dirty="0" smtClean="0">
                <a:latin typeface="楷体" pitchFamily="49" charset="-122"/>
                <a:ea typeface="楷体" pitchFamily="49" charset="-122"/>
              </a:rPr>
              <a:t>Abstract</a:t>
            </a:r>
            <a:r>
              <a:rPr lang="zh-CN" altLang="en-US" sz="1600" dirty="0" smtClean="0">
                <a:latin typeface="楷体" pitchFamily="49" charset="-122"/>
                <a:ea typeface="楷体" pitchFamily="49" charset="-122"/>
              </a:rPr>
              <a:t>）不要充斥大量数字，公式，文献；</a:t>
            </a:r>
          </a:p>
          <a:p>
            <a:pPr eaLnBrk="1" hangingPunct="1">
              <a:lnSpc>
                <a:spcPct val="105000"/>
              </a:lnSpc>
            </a:pPr>
            <a:r>
              <a:rPr lang="en-US" altLang="zh-CN" sz="1600" dirty="0">
                <a:latin typeface="楷体" pitchFamily="49" charset="-122"/>
                <a:ea typeface="楷体" pitchFamily="49" charset="-122"/>
              </a:rPr>
              <a:t>(</a:t>
            </a:r>
            <a:r>
              <a:rPr lang="en-US" altLang="zh-CN" sz="1600" dirty="0" smtClean="0">
                <a:latin typeface="楷体" pitchFamily="49" charset="-122"/>
                <a:ea typeface="楷体" pitchFamily="49" charset="-122"/>
              </a:rPr>
              <a:t>5</a:t>
            </a:r>
            <a:r>
              <a:rPr lang="en-US" altLang="zh-CN" sz="1600" dirty="0">
                <a:latin typeface="楷体" pitchFamily="49" charset="-122"/>
                <a:ea typeface="楷体" pitchFamily="49" charset="-122"/>
              </a:rPr>
              <a:t>)</a:t>
            </a:r>
            <a:r>
              <a:rPr lang="zh-CN" altLang="en-US" sz="1600" dirty="0" smtClean="0">
                <a:latin typeface="楷体" pitchFamily="49" charset="-122"/>
                <a:ea typeface="楷体" pitchFamily="49" charset="-122"/>
              </a:rPr>
              <a:t>格式要统一，用著者</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出版年体系格式</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用顺序编码体系</a:t>
            </a:r>
            <a:endParaRPr lang="en-US" altLang="zh-CN" sz="1600" b="1" dirty="0" smtClean="0">
              <a:solidFill>
                <a:srgbClr val="009900"/>
              </a:solidFill>
              <a:latin typeface="楷体" pitchFamily="49" charset="-122"/>
              <a:ea typeface="楷体" pitchFamily="49" charset="-122"/>
            </a:endParaRPr>
          </a:p>
          <a:p>
            <a:pPr eaLnBrk="1" hangingPunct="1">
              <a:lnSpc>
                <a:spcPct val="105000"/>
              </a:lnSpc>
            </a:pPr>
            <a:r>
              <a:rPr lang="zh-CN" altLang="en-US" sz="1600" b="1" dirty="0" smtClean="0">
                <a:solidFill>
                  <a:srgbClr val="009900"/>
                </a:solidFill>
                <a:latin typeface="楷体" pitchFamily="49" charset="-122"/>
                <a:ea typeface="楷体" pitchFamily="49" charset="-122"/>
              </a:rPr>
              <a:t>人名的拼写一定不能出现错误，因为某篇文献的作者就是你的审稿人，你错拼了，他</a:t>
            </a:r>
            <a:r>
              <a:rPr lang="en-US" altLang="zh-CN" sz="1600" b="1" dirty="0" smtClean="0">
                <a:solidFill>
                  <a:srgbClr val="009900"/>
                </a:solidFill>
                <a:latin typeface="楷体" pitchFamily="49" charset="-122"/>
                <a:ea typeface="楷体" pitchFamily="49" charset="-122"/>
              </a:rPr>
              <a:t>/</a:t>
            </a:r>
            <a:r>
              <a:rPr lang="zh-CN" altLang="en-US" sz="1600" b="1" dirty="0" smtClean="0">
                <a:solidFill>
                  <a:srgbClr val="009900"/>
                </a:solidFill>
                <a:latin typeface="楷体" pitchFamily="49" charset="-122"/>
                <a:ea typeface="楷体" pitchFamily="49" charset="-122"/>
              </a:rPr>
              <a:t>她会如何？</a:t>
            </a:r>
            <a:endParaRPr lang="zh-CN" altLang="en-US" sz="1600" dirty="0" smtClean="0">
              <a:latin typeface="楷体" pitchFamily="49" charset="-122"/>
              <a:ea typeface="楷体" pitchFamily="49" charset="-122"/>
            </a:endParaRPr>
          </a:p>
          <a:p>
            <a:pPr eaLnBrk="1" hangingPunct="1">
              <a:lnSpc>
                <a:spcPct val="105000"/>
              </a:lnSpc>
            </a:pPr>
            <a:r>
              <a:rPr lang="en-US" altLang="zh-CN" sz="1600" dirty="0">
                <a:latin typeface="楷体" pitchFamily="49" charset="-122"/>
                <a:ea typeface="楷体" pitchFamily="49" charset="-122"/>
              </a:rPr>
              <a:t>(</a:t>
            </a:r>
            <a:r>
              <a:rPr lang="en-US" altLang="zh-CN" sz="1600" dirty="0" smtClean="0">
                <a:latin typeface="楷体" pitchFamily="49" charset="-122"/>
                <a:ea typeface="楷体" pitchFamily="49" charset="-122"/>
              </a:rPr>
              <a:t>6</a:t>
            </a:r>
            <a:r>
              <a:rPr lang="en-US" altLang="zh-CN" sz="1600" dirty="0">
                <a:latin typeface="楷体" pitchFamily="49" charset="-122"/>
                <a:ea typeface="楷体" pitchFamily="49" charset="-122"/>
              </a:rPr>
              <a:t>)</a:t>
            </a:r>
            <a:r>
              <a:rPr lang="zh-CN" altLang="en-US" sz="1600" dirty="0" smtClean="0">
                <a:latin typeface="楷体" pitchFamily="49" charset="-122"/>
                <a:ea typeface="楷体" pitchFamily="49" charset="-122"/>
              </a:rPr>
              <a:t>图表切忌模糊不清， 每个小图都要有图解，坐标轴的刻度、说明，符号要解释</a:t>
            </a:r>
          </a:p>
          <a:p>
            <a:pPr eaLnBrk="1" hangingPunct="1">
              <a:lnSpc>
                <a:spcPct val="105000"/>
              </a:lnSpc>
            </a:pPr>
            <a:endParaRPr lang="zh-CN" altLang="en-US" sz="1600" dirty="0" smtClean="0">
              <a:latin typeface="楷体" pitchFamily="49" charset="-122"/>
              <a:ea typeface="楷体" pitchFamily="49" charset="-122"/>
            </a:endParaRPr>
          </a:p>
        </p:txBody>
      </p:sp>
      <p:sp>
        <p:nvSpPr>
          <p:cNvPr id="34820" name="Text Box 4"/>
          <p:cNvSpPr txBox="1">
            <a:spLocks noChangeArrowheads="1"/>
          </p:cNvSpPr>
          <p:nvPr/>
        </p:nvSpPr>
        <p:spPr bwMode="auto">
          <a:xfrm>
            <a:off x="3427413" y="4393555"/>
            <a:ext cx="22127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EA8032"/>
                </a:solidFill>
                <a:latin typeface="Frutiger 55 Roman" pitchFamily="50" charset="0"/>
                <a:ea typeface="宋体" pitchFamily="2" charset="-122"/>
              </a:defRPr>
            </a:lvl1pPr>
            <a:lvl2pPr marL="742950" indent="-285750" eaLnBrk="0" hangingPunct="0">
              <a:defRPr sz="2400">
                <a:solidFill>
                  <a:srgbClr val="EA8032"/>
                </a:solidFill>
                <a:latin typeface="Frutiger 55 Roman" pitchFamily="50" charset="0"/>
                <a:ea typeface="宋体" pitchFamily="2" charset="-122"/>
              </a:defRPr>
            </a:lvl2pPr>
            <a:lvl3pPr marL="1143000" indent="-228600" eaLnBrk="0" hangingPunct="0">
              <a:defRPr sz="2400">
                <a:solidFill>
                  <a:srgbClr val="EA8032"/>
                </a:solidFill>
                <a:latin typeface="Frutiger 55 Roman" pitchFamily="50" charset="0"/>
                <a:ea typeface="宋体" pitchFamily="2" charset="-122"/>
              </a:defRPr>
            </a:lvl3pPr>
            <a:lvl4pPr marL="1600200" indent="-228600" eaLnBrk="0" hangingPunct="0">
              <a:defRPr sz="2400">
                <a:solidFill>
                  <a:srgbClr val="EA8032"/>
                </a:solidFill>
                <a:latin typeface="Frutiger 55 Roman" pitchFamily="50" charset="0"/>
                <a:ea typeface="宋体" pitchFamily="2" charset="-122"/>
              </a:defRPr>
            </a:lvl4pPr>
            <a:lvl5pPr marL="2057400" indent="-228600" eaLnBrk="0" hangingPunct="0">
              <a:defRPr sz="2400">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9pPr>
          </a:lstStyle>
          <a:p>
            <a:pPr eaLnBrk="1" hangingPunct="1">
              <a:spcBef>
                <a:spcPct val="50000"/>
              </a:spcBef>
            </a:pPr>
            <a:r>
              <a:rPr lang="zh-CN" altLang="en-US" b="1" dirty="0">
                <a:solidFill>
                  <a:srgbClr val="009900"/>
                </a:solidFill>
              </a:rPr>
              <a:t>细节</a:t>
            </a:r>
            <a:r>
              <a:rPr lang="zh-CN" altLang="en-US" b="1" dirty="0" smtClean="0">
                <a:solidFill>
                  <a:srgbClr val="009900"/>
                </a:solidFill>
              </a:rPr>
              <a:t>决定</a:t>
            </a:r>
            <a:r>
              <a:rPr lang="zh-CN" altLang="en-US" b="1" dirty="0" smtClean="0">
                <a:solidFill>
                  <a:srgbClr val="00007E"/>
                </a:solidFill>
              </a:rPr>
              <a:t>成败</a:t>
            </a:r>
            <a:endParaRPr lang="zh-CN" altLang="en-US" b="1" dirty="0">
              <a:solidFill>
                <a:srgbClr val="00007E"/>
              </a:solidFill>
            </a:endParaRPr>
          </a:p>
        </p:txBody>
      </p:sp>
      <p:sp>
        <p:nvSpPr>
          <p:cNvPr id="6" name="Rectangle 2"/>
          <p:cNvSpPr>
            <a:spLocks noGrp="1" noChangeArrowheads="1"/>
          </p:cNvSpPr>
          <p:nvPr>
            <p:ph type="title"/>
          </p:nvPr>
        </p:nvSpPr>
        <p:spPr>
          <a:xfrm>
            <a:off x="80920" y="452332"/>
            <a:ext cx="8957883" cy="571500"/>
          </a:xfrm>
        </p:spPr>
        <p:txBody>
          <a:bodyPr>
            <a:normAutofit fontScale="90000"/>
          </a:bodyPr>
          <a:lstStyle/>
          <a:p>
            <a:pPr eaLnBrk="1" hangingPunct="1">
              <a:defRPr/>
            </a:pPr>
            <a:r>
              <a:rPr lang="zh-CN" altLang="en-US" b="1" dirty="0" smtClean="0">
                <a:solidFill>
                  <a:srgbClr val="FF0000"/>
                </a:solidFill>
                <a:latin typeface="楷体" pitchFamily="49" charset="-122"/>
                <a:ea typeface="楷体" pitchFamily="49" charset="-122"/>
              </a:rPr>
              <a:t>提高中稿率的关键</a:t>
            </a:r>
            <a:r>
              <a:rPr lang="en-US" altLang="zh-CN" b="1" dirty="0" smtClean="0">
                <a:solidFill>
                  <a:srgbClr val="FF0000"/>
                </a:solidFill>
                <a:latin typeface="楷体" pitchFamily="49" charset="-122"/>
                <a:ea typeface="楷体" pitchFamily="49" charset="-122"/>
              </a:rPr>
              <a:t>---</a:t>
            </a:r>
            <a:r>
              <a:rPr lang="zh-CN" altLang="en-US" b="1" dirty="0" smtClean="0">
                <a:solidFill>
                  <a:srgbClr val="FF0000"/>
                </a:solidFill>
                <a:latin typeface="楷体" pitchFamily="49" charset="-122"/>
                <a:ea typeface="楷体" pitchFamily="49" charset="-122"/>
              </a:rPr>
              <a:t>怎样满足审稿人</a:t>
            </a:r>
            <a:endParaRPr lang="zh-CN" altLang="en-US" dirty="0" smtClean="0">
              <a:latin typeface="楷体" pitchFamily="49" charset="-122"/>
              <a:ea typeface="楷体" pitchFamily="49" charset="-122"/>
            </a:endParaRPr>
          </a:p>
        </p:txBody>
      </p:sp>
    </p:spTree>
    <p:extLst>
      <p:ext uri="{BB962C8B-B14F-4D97-AF65-F5344CB8AC3E}">
        <p14:creationId xmlns:p14="http://schemas.microsoft.com/office/powerpoint/2010/main" val="41960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endParaRPr lang="zh-CN" altLang="zh-CN" smtClean="0"/>
          </a:p>
        </p:txBody>
      </p:sp>
      <p:sp>
        <p:nvSpPr>
          <p:cNvPr id="23555" name="Rectangle 3"/>
          <p:cNvSpPr>
            <a:spLocks noGrp="1" noChangeArrowheads="1"/>
          </p:cNvSpPr>
          <p:nvPr>
            <p:ph type="body" idx="1"/>
          </p:nvPr>
        </p:nvSpPr>
        <p:spPr/>
        <p:txBody>
          <a:bodyPr/>
          <a:lstStyle/>
          <a:p>
            <a:pPr eaLnBrk="1" hangingPunct="1"/>
            <a:endParaRPr lang="zh-CN" altLang="zh-CN" smtClean="0"/>
          </a:p>
        </p:txBody>
      </p:sp>
      <p:pic>
        <p:nvPicPr>
          <p:cNvPr id="23567" name="Picture 4" descr="5431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15"/>
          <p:cNvSpPr>
            <a:spLocks noChangeArrowheads="1"/>
          </p:cNvSpPr>
          <p:nvPr/>
        </p:nvSpPr>
        <p:spPr bwMode="auto">
          <a:xfrm>
            <a:off x="2054580" y="611263"/>
            <a:ext cx="503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zh-CN" altLang="en-US" b="1" dirty="0">
                <a:solidFill>
                  <a:srgbClr val="009900"/>
                </a:solidFill>
                <a:latin typeface="微软雅黑" pitchFamily="34" charset="-122"/>
                <a:ea typeface="微软雅黑" pitchFamily="34" charset="-122"/>
              </a:rPr>
              <a:t>基于文献的学科服务：学科文献资源整合及推送</a:t>
            </a:r>
          </a:p>
        </p:txBody>
      </p:sp>
      <p:sp>
        <p:nvSpPr>
          <p:cNvPr id="23558" name="矩形 20"/>
          <p:cNvSpPr>
            <a:spLocks noChangeArrowheads="1"/>
          </p:cNvSpPr>
          <p:nvPr/>
        </p:nvSpPr>
        <p:spPr bwMode="auto">
          <a:xfrm>
            <a:off x="285750" y="1017985"/>
            <a:ext cx="885825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Font typeface="Wingdings" pitchFamily="2" charset="2"/>
              <a:buChar char="l"/>
            </a:pPr>
            <a:r>
              <a:rPr lang="en-US" altLang="zh-CN" sz="1600" b="1" dirty="0"/>
              <a:t>  </a:t>
            </a:r>
            <a:r>
              <a:rPr lang="zh-CN" altLang="zh-CN" sz="1800" b="1" dirty="0">
                <a:solidFill>
                  <a:srgbClr val="002060"/>
                </a:solidFill>
              </a:rPr>
              <a:t>依托学校文理基金的资助，</a:t>
            </a:r>
            <a:r>
              <a:rPr lang="zh-CN" altLang="en-US" sz="1800" b="1" dirty="0">
                <a:solidFill>
                  <a:srgbClr val="002060"/>
                </a:solidFill>
              </a:rPr>
              <a:t>每年</a:t>
            </a:r>
            <a:r>
              <a:rPr lang="zh-CN" altLang="zh-CN" sz="1800" b="1" dirty="0" smtClean="0">
                <a:solidFill>
                  <a:srgbClr val="002060"/>
                </a:solidFill>
              </a:rPr>
              <a:t>整合</a:t>
            </a:r>
            <a:r>
              <a:rPr lang="zh-CN" altLang="en-US" sz="1800" b="1" dirty="0" smtClean="0">
                <a:solidFill>
                  <a:srgbClr val="002060"/>
                </a:solidFill>
              </a:rPr>
              <a:t>图书馆购买数据</a:t>
            </a:r>
            <a:r>
              <a:rPr lang="zh-CN" altLang="zh-CN" sz="1800" b="1" dirty="0" smtClean="0">
                <a:solidFill>
                  <a:srgbClr val="002060"/>
                </a:solidFill>
              </a:rPr>
              <a:t>资源</a:t>
            </a:r>
            <a:r>
              <a:rPr lang="zh-CN" altLang="zh-CN" sz="1800" b="1" dirty="0">
                <a:solidFill>
                  <a:srgbClr val="002060"/>
                </a:solidFill>
              </a:rPr>
              <a:t>编写图书馆学科服务专题</a:t>
            </a:r>
            <a:r>
              <a:rPr lang="en-US" altLang="zh-CN" sz="1800" b="1" dirty="0">
                <a:solidFill>
                  <a:srgbClr val="002060"/>
                </a:solidFill>
              </a:rPr>
              <a:t>•</a:t>
            </a:r>
            <a:r>
              <a:rPr lang="zh-CN" altLang="zh-CN" sz="1800" b="1" dirty="0">
                <a:solidFill>
                  <a:srgbClr val="002060"/>
                </a:solidFill>
              </a:rPr>
              <a:t>学科热点与研究前沿资讯</a:t>
            </a:r>
            <a:r>
              <a:rPr lang="zh-CN" altLang="zh-CN" sz="1800" b="1" dirty="0" smtClean="0">
                <a:solidFill>
                  <a:srgbClr val="002060"/>
                </a:solidFill>
              </a:rPr>
              <a:t>小册子</a:t>
            </a:r>
            <a:r>
              <a:rPr lang="zh-CN" altLang="en-US" b="1" dirty="0" smtClean="0">
                <a:solidFill>
                  <a:srgbClr val="002060"/>
                </a:solidFill>
              </a:rPr>
              <a:t>，</a:t>
            </a:r>
            <a:r>
              <a:rPr lang="zh-CN" altLang="en-US" b="1" dirty="0">
                <a:solidFill>
                  <a:srgbClr val="002060"/>
                </a:solidFill>
              </a:rPr>
              <a:t>以期</a:t>
            </a:r>
            <a:r>
              <a:rPr lang="zh-CN" altLang="en-US" b="1" dirty="0" smtClean="0">
                <a:solidFill>
                  <a:srgbClr val="002060"/>
                </a:solidFill>
              </a:rPr>
              <a:t>为学校师生</a:t>
            </a:r>
            <a:r>
              <a:rPr lang="zh-CN" altLang="en-US" b="1" dirty="0">
                <a:solidFill>
                  <a:srgbClr val="002060"/>
                </a:solidFill>
              </a:rPr>
              <a:t>开展科学研究、申报课题基金项目等学术活动提供帮助</a:t>
            </a:r>
            <a:r>
              <a:rPr lang="zh-CN" altLang="en-US" b="1" dirty="0" smtClean="0">
                <a:solidFill>
                  <a:srgbClr val="002060"/>
                </a:solidFill>
              </a:rPr>
              <a:t>。</a:t>
            </a:r>
            <a:endParaRPr lang="en-US" altLang="zh-CN" b="1" dirty="0">
              <a:solidFill>
                <a:srgbClr val="002060"/>
              </a:solidFill>
            </a:endParaRPr>
          </a:p>
          <a:p>
            <a:pPr>
              <a:lnSpc>
                <a:spcPct val="150000"/>
              </a:lnSpc>
              <a:buFont typeface="Wingdings" pitchFamily="2" charset="2"/>
              <a:buChar char="l"/>
            </a:pPr>
            <a:r>
              <a:rPr lang="zh-CN" altLang="zh-CN" sz="1800" b="1" dirty="0" smtClean="0">
                <a:solidFill>
                  <a:srgbClr val="002060"/>
                </a:solidFill>
              </a:rPr>
              <a:t>基金</a:t>
            </a:r>
            <a:r>
              <a:rPr lang="zh-CN" altLang="zh-CN" sz="1800" b="1" dirty="0">
                <a:solidFill>
                  <a:srgbClr val="002060"/>
                </a:solidFill>
              </a:rPr>
              <a:t>申请动态</a:t>
            </a:r>
            <a:r>
              <a:rPr lang="zh-CN" altLang="zh-CN" sz="1800" dirty="0">
                <a:solidFill>
                  <a:srgbClr val="002060"/>
                </a:solidFill>
              </a:rPr>
              <a:t>：</a:t>
            </a:r>
            <a:r>
              <a:rPr lang="zh-CN" altLang="en-US" sz="1800" dirty="0">
                <a:solidFill>
                  <a:srgbClr val="002060"/>
                </a:solidFill>
              </a:rPr>
              <a:t>如</a:t>
            </a:r>
            <a:r>
              <a:rPr lang="zh-CN" altLang="zh-CN" sz="1800" dirty="0">
                <a:solidFill>
                  <a:srgbClr val="002060"/>
                </a:solidFill>
              </a:rPr>
              <a:t>材料科学、化学工程</a:t>
            </a:r>
            <a:r>
              <a:rPr lang="zh-CN" altLang="en-US" sz="1800" dirty="0">
                <a:solidFill>
                  <a:srgbClr val="002060"/>
                </a:solidFill>
              </a:rPr>
              <a:t>、机械、电子、社会科学、艺术与人文</a:t>
            </a:r>
            <a:endParaRPr lang="zh-CN" altLang="zh-CN" sz="1800" dirty="0">
              <a:solidFill>
                <a:srgbClr val="002060"/>
              </a:solidFill>
            </a:endParaRPr>
          </a:p>
          <a:p>
            <a:pPr algn="l">
              <a:lnSpc>
                <a:spcPct val="150000"/>
              </a:lnSpc>
              <a:buFont typeface="Wingdings" pitchFamily="2" charset="2"/>
              <a:buChar char="l"/>
            </a:pPr>
            <a:r>
              <a:rPr lang="en-US" altLang="zh-CN" sz="1800" b="1" dirty="0">
                <a:solidFill>
                  <a:srgbClr val="002060"/>
                </a:solidFill>
              </a:rPr>
              <a:t> </a:t>
            </a:r>
            <a:r>
              <a:rPr lang="zh-CN" altLang="zh-CN" sz="1800" b="1" dirty="0">
                <a:solidFill>
                  <a:srgbClr val="002060"/>
                </a:solidFill>
              </a:rPr>
              <a:t>整理数据库介绍</a:t>
            </a:r>
            <a:r>
              <a:rPr lang="zh-CN" altLang="en-US" sz="1800" b="1" dirty="0">
                <a:solidFill>
                  <a:srgbClr val="002060"/>
                </a:solidFill>
              </a:rPr>
              <a:t>：</a:t>
            </a:r>
            <a:r>
              <a:rPr lang="zh-CN" altLang="zh-CN" sz="1800" dirty="0">
                <a:solidFill>
                  <a:srgbClr val="002060"/>
                </a:solidFill>
              </a:rPr>
              <a:t>筛选适合学科要求的数据库联系试用并及时推送给相关学院教师</a:t>
            </a:r>
            <a:endParaRPr lang="en-US" altLang="zh-CN" sz="1800" dirty="0">
              <a:solidFill>
                <a:srgbClr val="002060"/>
              </a:solidFill>
            </a:endParaRPr>
          </a:p>
          <a:p>
            <a:pPr algn="l">
              <a:lnSpc>
                <a:spcPct val="150000"/>
              </a:lnSpc>
              <a:buFont typeface="Wingdings" pitchFamily="2" charset="2"/>
              <a:buChar char="l"/>
            </a:pPr>
            <a:r>
              <a:rPr lang="zh-CN" altLang="en-US" sz="1800" b="1" dirty="0">
                <a:solidFill>
                  <a:srgbClr val="002060"/>
                </a:solidFill>
              </a:rPr>
              <a:t> 论文写作与投稿服务：</a:t>
            </a:r>
            <a:r>
              <a:rPr lang="zh-CN" altLang="en-US" sz="1800" dirty="0">
                <a:solidFill>
                  <a:srgbClr val="002060"/>
                </a:solidFill>
              </a:rPr>
              <a:t>编制英期刊投稿目录、开设各类论文写作与投稿讲座与</a:t>
            </a:r>
            <a:r>
              <a:rPr lang="zh-CN" altLang="en-US" sz="1800" dirty="0" smtClean="0">
                <a:solidFill>
                  <a:srgbClr val="002060"/>
                </a:solidFill>
              </a:rPr>
              <a:t>课程</a:t>
            </a:r>
            <a:endParaRPr lang="zh-CN" altLang="en-US" sz="1800" dirty="0">
              <a:solidFill>
                <a:srgbClr val="002060"/>
              </a:solidFill>
            </a:endParaRPr>
          </a:p>
        </p:txBody>
      </p:sp>
      <p:sp>
        <p:nvSpPr>
          <p:cNvPr id="23561" name="TextBox 11"/>
          <p:cNvSpPr txBox="1">
            <a:spLocks noChangeArrowheads="1"/>
          </p:cNvSpPr>
          <p:nvPr/>
        </p:nvSpPr>
        <p:spPr bwMode="auto">
          <a:xfrm>
            <a:off x="2621908" y="176786"/>
            <a:ext cx="41859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EA8032"/>
                </a:solidFill>
                <a:latin typeface="Frutiger 55 Roman" pitchFamily="50" charset="0"/>
                <a:ea typeface="宋体" pitchFamily="2" charset="-122"/>
              </a:defRPr>
            </a:lvl1pPr>
            <a:lvl2pPr marL="742950" indent="-285750" eaLnBrk="0" hangingPunct="0">
              <a:defRPr sz="2400">
                <a:solidFill>
                  <a:srgbClr val="EA8032"/>
                </a:solidFill>
                <a:latin typeface="Frutiger 55 Roman" pitchFamily="50" charset="0"/>
                <a:ea typeface="宋体" pitchFamily="2" charset="-122"/>
              </a:defRPr>
            </a:lvl2pPr>
            <a:lvl3pPr marL="1143000" indent="-228600" eaLnBrk="0" hangingPunct="0">
              <a:defRPr sz="2400">
                <a:solidFill>
                  <a:srgbClr val="EA8032"/>
                </a:solidFill>
                <a:latin typeface="Frutiger 55 Roman" pitchFamily="50" charset="0"/>
                <a:ea typeface="宋体" pitchFamily="2" charset="-122"/>
              </a:defRPr>
            </a:lvl3pPr>
            <a:lvl4pPr marL="1600200" indent="-228600" eaLnBrk="0" hangingPunct="0">
              <a:defRPr sz="2400">
                <a:solidFill>
                  <a:srgbClr val="EA8032"/>
                </a:solidFill>
                <a:latin typeface="Frutiger 55 Roman" pitchFamily="50" charset="0"/>
                <a:ea typeface="宋体" pitchFamily="2" charset="-122"/>
              </a:defRPr>
            </a:lvl4pPr>
            <a:lvl5pPr marL="2057400" indent="-228600" eaLnBrk="0" hangingPunct="0">
              <a:defRPr sz="2400">
                <a:solidFill>
                  <a:srgbClr val="EA8032"/>
                </a:solidFill>
                <a:latin typeface="Frutiger 55 Roman" pitchFamily="50" charset="0"/>
                <a:ea typeface="宋体" pitchFamily="2" charset="-122"/>
              </a:defRPr>
            </a:lvl5pPr>
            <a:lvl6pPr marL="25146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6pPr>
            <a:lvl7pPr marL="29718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7pPr>
            <a:lvl8pPr marL="34290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8pPr>
            <a:lvl9pPr marL="3886200" indent="-228600" algn="ctr" eaLnBrk="0" fontAlgn="base" hangingPunct="0">
              <a:spcBef>
                <a:spcPct val="0"/>
              </a:spcBef>
              <a:spcAft>
                <a:spcPct val="0"/>
              </a:spcAft>
              <a:defRPr sz="2400">
                <a:solidFill>
                  <a:srgbClr val="EA8032"/>
                </a:solidFill>
                <a:latin typeface="Frutiger 55 Roman" pitchFamily="50" charset="0"/>
                <a:ea typeface="宋体" pitchFamily="2" charset="-122"/>
              </a:defRPr>
            </a:lvl9pPr>
          </a:lstStyle>
          <a:p>
            <a:pPr eaLnBrk="1" hangingPunct="1"/>
            <a:r>
              <a:rPr lang="zh-CN" altLang="en-US" sz="1800" b="1" dirty="0" smtClean="0">
                <a:solidFill>
                  <a:srgbClr val="FF0000"/>
                </a:solidFill>
              </a:rPr>
              <a:t>举个栗子：浙江工业大学图书馆</a:t>
            </a:r>
            <a:endParaRPr lang="en-US" altLang="zh-CN" sz="1800" b="1" dirty="0">
              <a:solidFill>
                <a:srgbClr val="FF0000"/>
              </a:solidFill>
            </a:endParaRPr>
          </a:p>
        </p:txBody>
      </p:sp>
      <p:pic>
        <p:nvPicPr>
          <p:cNvPr id="2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3648075"/>
            <a:ext cx="262572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3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sp>
        <p:nvSpPr>
          <p:cNvPr id="8" name="文本框 7"/>
          <p:cNvSpPr txBox="1"/>
          <p:nvPr/>
        </p:nvSpPr>
        <p:spPr>
          <a:xfrm>
            <a:off x="174823" y="92114"/>
            <a:ext cx="307777" cy="502702"/>
          </a:xfrm>
          <a:prstGeom prst="rect">
            <a:avLst/>
          </a:prstGeom>
          <a:noFill/>
        </p:spPr>
        <p:txBody>
          <a:bodyPr vert="eaVert" wrap="none" rtlCol="0">
            <a:spAutoFit/>
          </a:bodyPr>
          <a:lstStyle/>
          <a:p>
            <a:r>
              <a:rPr lang="en-US" altLang="zh-CN" sz="1200" baseline="30000" dirty="0">
                <a:solidFill>
                  <a:schemeClr val="bg1"/>
                </a:solidFill>
              </a:rPr>
              <a:t>catalogue</a:t>
            </a:r>
          </a:p>
        </p:txBody>
      </p:sp>
      <p:sp>
        <p:nvSpPr>
          <p:cNvPr id="10" name="文本框 9"/>
          <p:cNvSpPr txBox="1"/>
          <p:nvPr/>
        </p:nvSpPr>
        <p:spPr>
          <a:xfrm>
            <a:off x="4142346" y="2110085"/>
            <a:ext cx="3386694" cy="461665"/>
          </a:xfrm>
          <a:prstGeom prst="rect">
            <a:avLst/>
          </a:prstGeom>
          <a:noFill/>
        </p:spPr>
        <p:txBody>
          <a:bodyPr wrap="square" rtlCol="0">
            <a:spAutoFit/>
          </a:bodyPr>
          <a:lstStyle/>
          <a:p>
            <a:pPr algn="ctr"/>
            <a:r>
              <a:rPr lang="zh-CN" altLang="en-US" sz="2400" dirty="0" smtClean="0">
                <a:solidFill>
                  <a:srgbClr val="FF0000"/>
                </a:solidFill>
                <a:ea typeface="微软雅黑"/>
              </a:rPr>
              <a:t>总结</a:t>
            </a:r>
            <a:endParaRPr lang="en-US" altLang="zh-CN" sz="2400" i="1" dirty="0">
              <a:solidFill>
                <a:srgbClr val="FF0000"/>
              </a:solidFill>
              <a:ea typeface="微软雅黑"/>
            </a:endParaRPr>
          </a:p>
        </p:txBody>
      </p:sp>
      <p:sp>
        <p:nvSpPr>
          <p:cNvPr id="11" name="文本框 10"/>
          <p:cNvSpPr txBox="1"/>
          <p:nvPr/>
        </p:nvSpPr>
        <p:spPr>
          <a:xfrm>
            <a:off x="5590682" y="1447869"/>
            <a:ext cx="492443" cy="461665"/>
          </a:xfrm>
          <a:prstGeom prst="rect">
            <a:avLst/>
          </a:prstGeom>
          <a:noFill/>
        </p:spPr>
        <p:txBody>
          <a:bodyPr wrap="none" rtlCol="0">
            <a:spAutoFit/>
          </a:bodyPr>
          <a:lstStyle/>
          <a:p>
            <a:r>
              <a:rPr kumimoji="1" lang="en-US" altLang="en-US" sz="2400" b="1" dirty="0">
                <a:solidFill>
                  <a:schemeClr val="bg1"/>
                </a:solidFill>
                <a:ea typeface="微软雅黑"/>
              </a:rPr>
              <a:t>一</a:t>
            </a:r>
            <a:endParaRPr kumimoji="1" lang="zh-CN" altLang="en-US" sz="2400" b="1" dirty="0">
              <a:solidFill>
                <a:schemeClr val="bg1"/>
              </a:solidFill>
              <a:ea typeface="微软雅黑"/>
            </a:endParaRPr>
          </a:p>
        </p:txBody>
      </p:sp>
    </p:spTree>
    <p:extLst>
      <p:ext uri="{BB962C8B-B14F-4D97-AF65-F5344CB8AC3E}">
        <p14:creationId xmlns:p14="http://schemas.microsoft.com/office/powerpoint/2010/main" val="17982836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9144000" cy="330200"/>
          </a:xfrm>
          <a:prstGeom prst="rect">
            <a:avLst/>
          </a:prstGeom>
        </p:spPr>
      </p:pic>
      <p:pic>
        <p:nvPicPr>
          <p:cNvPr id="3" name="图片 2"/>
          <p:cNvPicPr>
            <a:picLocks noChangeAspect="1"/>
          </p:cNvPicPr>
          <p:nvPr/>
        </p:nvPicPr>
        <p:blipFill>
          <a:blip r:embed="rId4"/>
          <a:stretch>
            <a:fillRect/>
          </a:stretch>
        </p:blipFill>
        <p:spPr>
          <a:xfrm>
            <a:off x="605990" y="73356"/>
            <a:ext cx="660400" cy="203200"/>
          </a:xfrm>
          <a:prstGeom prst="rect">
            <a:avLst/>
          </a:prstGeom>
        </p:spPr>
      </p:pic>
      <p:pic>
        <p:nvPicPr>
          <p:cNvPr id="4" name="图片 3"/>
          <p:cNvPicPr>
            <a:picLocks noChangeAspect="1"/>
          </p:cNvPicPr>
          <p:nvPr/>
        </p:nvPicPr>
        <p:blipFill>
          <a:blip r:embed="rId5"/>
          <a:stretch>
            <a:fillRect/>
          </a:stretch>
        </p:blipFill>
        <p:spPr>
          <a:xfrm>
            <a:off x="1398902" y="86056"/>
            <a:ext cx="1054100" cy="190500"/>
          </a:xfrm>
          <a:prstGeom prst="rect">
            <a:avLst/>
          </a:prstGeom>
        </p:spPr>
      </p:pic>
      <p:sp>
        <p:nvSpPr>
          <p:cNvPr id="5" name="文本框 4"/>
          <p:cNvSpPr txBox="1"/>
          <p:nvPr/>
        </p:nvSpPr>
        <p:spPr>
          <a:xfrm>
            <a:off x="1495219" y="54681"/>
            <a:ext cx="889987" cy="261610"/>
          </a:xfrm>
          <a:prstGeom prst="rect">
            <a:avLst/>
          </a:prstGeom>
          <a:noFill/>
        </p:spPr>
        <p:txBody>
          <a:bodyPr wrap="none" rtlCol="0">
            <a:spAutoFit/>
          </a:bodyPr>
          <a:lstStyle/>
          <a:p>
            <a:r>
              <a:rPr lang="zh-CN" altLang="en-US" sz="1100" dirty="0">
                <a:solidFill>
                  <a:srgbClr val="FFFFFF"/>
                </a:solidFill>
                <a:ea typeface="微软雅黑"/>
              </a:rPr>
              <a:t>数图产品线</a:t>
            </a:r>
          </a:p>
        </p:txBody>
      </p:sp>
      <p:grpSp>
        <p:nvGrpSpPr>
          <p:cNvPr id="28" name="组合 27"/>
          <p:cNvGrpSpPr/>
          <p:nvPr/>
        </p:nvGrpSpPr>
        <p:grpSpPr>
          <a:xfrm>
            <a:off x="1266390" y="2282450"/>
            <a:ext cx="6920213" cy="2812471"/>
            <a:chOff x="824841" y="2355272"/>
            <a:chExt cx="6920213" cy="2812471"/>
          </a:xfrm>
        </p:grpSpPr>
        <p:sp>
          <p:nvSpPr>
            <p:cNvPr id="29" name="矩形 31"/>
            <p:cNvSpPr>
              <a:spLocks noChangeArrowheads="1"/>
            </p:cNvSpPr>
            <p:nvPr/>
          </p:nvSpPr>
          <p:spPr bwMode="auto">
            <a:xfrm>
              <a:off x="824841" y="4239492"/>
              <a:ext cx="2075674" cy="401777"/>
            </a:xfrm>
            <a:prstGeom prst="rect">
              <a:avLst/>
            </a:prstGeom>
            <a:solidFill>
              <a:schemeClr val="bg1">
                <a:lumMod val="85000"/>
              </a:schemeClr>
            </a:solidFill>
            <a:ln>
              <a:noFill/>
            </a:ln>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楷体" panose="02010609060101010101" pitchFamily="49" charset="-122"/>
                  <a:ea typeface="楷体" panose="02010609060101010101" pitchFamily="49" charset="-122"/>
                </a:rPr>
                <a:t>知识组织系统</a:t>
              </a:r>
            </a:p>
          </p:txBody>
        </p:sp>
        <p:sp>
          <p:nvSpPr>
            <p:cNvPr id="33" name="矩形 31"/>
            <p:cNvSpPr>
              <a:spLocks noChangeArrowheads="1"/>
            </p:cNvSpPr>
            <p:nvPr/>
          </p:nvSpPr>
          <p:spPr bwMode="auto">
            <a:xfrm>
              <a:off x="3061855" y="4765964"/>
              <a:ext cx="2249351" cy="401779"/>
            </a:xfrm>
            <a:prstGeom prst="rect">
              <a:avLst/>
            </a:prstGeom>
            <a:solidFill>
              <a:schemeClr val="bg1">
                <a:lumMod val="85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统一支付系统</a:t>
              </a:r>
            </a:p>
          </p:txBody>
        </p:sp>
        <p:sp>
          <p:nvSpPr>
            <p:cNvPr id="34" name="矩形 31"/>
            <p:cNvSpPr>
              <a:spLocks noChangeArrowheads="1"/>
            </p:cNvSpPr>
            <p:nvPr/>
          </p:nvSpPr>
          <p:spPr bwMode="auto">
            <a:xfrm>
              <a:off x="3061855" y="4239490"/>
              <a:ext cx="2249351" cy="401779"/>
            </a:xfrm>
            <a:prstGeom prst="rect">
              <a:avLst/>
            </a:prstGeom>
            <a:solidFill>
              <a:schemeClr val="bg1">
                <a:lumMod val="85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统一认证系统</a:t>
              </a:r>
            </a:p>
          </p:txBody>
        </p:sp>
        <p:sp>
          <p:nvSpPr>
            <p:cNvPr id="35" name="矩形 31"/>
            <p:cNvSpPr>
              <a:spLocks noChangeArrowheads="1"/>
            </p:cNvSpPr>
            <p:nvPr/>
          </p:nvSpPr>
          <p:spPr bwMode="auto">
            <a:xfrm>
              <a:off x="5472546" y="4239490"/>
              <a:ext cx="2249351" cy="401779"/>
            </a:xfrm>
            <a:prstGeom prst="rect">
              <a:avLst/>
            </a:prstGeom>
            <a:solidFill>
              <a:schemeClr val="bg1">
                <a:lumMod val="85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客户服务系统</a:t>
              </a:r>
            </a:p>
          </p:txBody>
        </p:sp>
        <p:sp>
          <p:nvSpPr>
            <p:cNvPr id="36" name="矩形 31"/>
            <p:cNvSpPr>
              <a:spLocks noChangeArrowheads="1"/>
            </p:cNvSpPr>
            <p:nvPr/>
          </p:nvSpPr>
          <p:spPr bwMode="auto">
            <a:xfrm>
              <a:off x="5472546" y="4765964"/>
              <a:ext cx="2249351" cy="401779"/>
            </a:xfrm>
            <a:prstGeom prst="rect">
              <a:avLst/>
            </a:prstGeom>
            <a:solidFill>
              <a:schemeClr val="bg1">
                <a:lumMod val="85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统计分析系统</a:t>
              </a:r>
            </a:p>
          </p:txBody>
        </p:sp>
        <p:sp>
          <p:nvSpPr>
            <p:cNvPr id="37" name="矩形 31"/>
            <p:cNvSpPr>
              <a:spLocks noChangeArrowheads="1"/>
            </p:cNvSpPr>
            <p:nvPr/>
          </p:nvSpPr>
          <p:spPr bwMode="auto">
            <a:xfrm>
              <a:off x="824841" y="3186543"/>
              <a:ext cx="5087909" cy="928252"/>
            </a:xfrm>
            <a:prstGeom prst="rect">
              <a:avLst/>
            </a:prstGeom>
            <a:solidFill>
              <a:schemeClr val="accent3">
                <a:lumMod val="40000"/>
                <a:lumOff val="60000"/>
              </a:schemeClr>
            </a:solidFill>
            <a:ln>
              <a:noFill/>
            </a:ln>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楷体" panose="02010609060101010101" pitchFamily="49" charset="-122"/>
                  <a:ea typeface="楷体" panose="02010609060101010101" pitchFamily="49" charset="-122"/>
                </a:rPr>
                <a:t>智搜</a:t>
              </a:r>
            </a:p>
          </p:txBody>
        </p:sp>
        <p:sp>
          <p:nvSpPr>
            <p:cNvPr id="38" name="矩形 31"/>
            <p:cNvSpPr>
              <a:spLocks noChangeArrowheads="1"/>
            </p:cNvSpPr>
            <p:nvPr/>
          </p:nvSpPr>
          <p:spPr bwMode="auto">
            <a:xfrm>
              <a:off x="824841" y="2355272"/>
              <a:ext cx="1163158" cy="706573"/>
            </a:xfrm>
            <a:prstGeom prst="rect">
              <a:avLst/>
            </a:prstGeom>
            <a:solidFill>
              <a:schemeClr val="bg1">
                <a:lumMod val="95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分析</a:t>
              </a:r>
            </a:p>
          </p:txBody>
        </p:sp>
        <p:sp>
          <p:nvSpPr>
            <p:cNvPr id="39" name="矩形 31"/>
            <p:cNvSpPr>
              <a:spLocks noChangeArrowheads="1"/>
            </p:cNvSpPr>
            <p:nvPr/>
          </p:nvSpPr>
          <p:spPr bwMode="auto">
            <a:xfrm>
              <a:off x="6067914" y="2355272"/>
              <a:ext cx="1014651" cy="1759523"/>
            </a:xfrm>
            <a:prstGeom prst="rect">
              <a:avLst/>
            </a:prstGeom>
            <a:solidFill>
              <a:schemeClr val="accent2">
                <a:lumMod val="20000"/>
                <a:lumOff val="80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相似性检测</a:t>
              </a:r>
            </a:p>
          </p:txBody>
        </p:sp>
        <p:sp>
          <p:nvSpPr>
            <p:cNvPr id="40" name="矩形 31"/>
            <p:cNvSpPr>
              <a:spLocks noChangeArrowheads="1"/>
            </p:cNvSpPr>
            <p:nvPr/>
          </p:nvSpPr>
          <p:spPr bwMode="auto">
            <a:xfrm>
              <a:off x="7237729" y="2355272"/>
              <a:ext cx="507325" cy="1759523"/>
            </a:xfrm>
            <a:prstGeom prst="rect">
              <a:avLst/>
            </a:prstGeom>
            <a:solidFill>
              <a:schemeClr val="accent3">
                <a:lumMod val="20000"/>
                <a:lumOff val="80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移动</a:t>
              </a:r>
              <a:endParaRPr lang="en-US" altLang="zh-CN" sz="2000" b="1" dirty="0">
                <a:latin typeface="楷体" panose="02010609060101010101" pitchFamily="49" charset="-122"/>
                <a:ea typeface="楷体" panose="02010609060101010101" pitchFamily="49" charset="-122"/>
              </a:endParaRPr>
            </a:p>
            <a:p>
              <a:pPr algn="ctr"/>
              <a:r>
                <a:rPr lang="zh-CN" altLang="en-US" sz="2000" b="1" dirty="0">
                  <a:latin typeface="楷体" panose="02010609060101010101" pitchFamily="49" charset="-122"/>
                  <a:ea typeface="楷体" panose="02010609060101010101" pitchFamily="49" charset="-122"/>
                </a:rPr>
                <a:t>服务</a:t>
              </a:r>
            </a:p>
          </p:txBody>
        </p:sp>
        <p:sp>
          <p:nvSpPr>
            <p:cNvPr id="41" name="矩形 31"/>
            <p:cNvSpPr>
              <a:spLocks noChangeArrowheads="1"/>
            </p:cNvSpPr>
            <p:nvPr/>
          </p:nvSpPr>
          <p:spPr bwMode="auto">
            <a:xfrm>
              <a:off x="2107458" y="2355272"/>
              <a:ext cx="1163158" cy="706573"/>
            </a:xfrm>
            <a:prstGeom prst="rect">
              <a:avLst/>
            </a:prstGeom>
            <a:solidFill>
              <a:schemeClr val="accent1">
                <a:lumMod val="20000"/>
                <a:lumOff val="80000"/>
              </a:schemeClr>
            </a:solidFill>
            <a:ln>
              <a:noFill/>
            </a:ln>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楷体" panose="02010609060101010101" pitchFamily="49" charset="-122"/>
                  <a:ea typeface="楷体" panose="02010609060101010101" pitchFamily="49" charset="-122"/>
                </a:rPr>
                <a:t>学术圈</a:t>
              </a:r>
            </a:p>
          </p:txBody>
        </p:sp>
        <p:sp>
          <p:nvSpPr>
            <p:cNvPr id="42" name="矩形 31"/>
            <p:cNvSpPr>
              <a:spLocks noChangeArrowheads="1"/>
            </p:cNvSpPr>
            <p:nvPr/>
          </p:nvSpPr>
          <p:spPr bwMode="auto">
            <a:xfrm>
              <a:off x="3418981" y="2355272"/>
              <a:ext cx="1163158" cy="706573"/>
            </a:xfrm>
            <a:prstGeom prst="rect">
              <a:avLst/>
            </a:prstGeom>
            <a:solidFill>
              <a:schemeClr val="accent1">
                <a:lumMod val="20000"/>
                <a:lumOff val="80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书案</a:t>
              </a:r>
            </a:p>
          </p:txBody>
        </p:sp>
        <p:sp>
          <p:nvSpPr>
            <p:cNvPr id="43" name="矩形 31"/>
            <p:cNvSpPr>
              <a:spLocks noChangeArrowheads="1"/>
            </p:cNvSpPr>
            <p:nvPr/>
          </p:nvSpPr>
          <p:spPr bwMode="auto">
            <a:xfrm>
              <a:off x="4749592" y="2355272"/>
              <a:ext cx="1163158" cy="706573"/>
            </a:xfrm>
            <a:prstGeom prst="rect">
              <a:avLst/>
            </a:prstGeom>
            <a:solidFill>
              <a:schemeClr val="accent1">
                <a:lumMod val="20000"/>
                <a:lumOff val="80000"/>
              </a:schemeClr>
            </a:solidFill>
            <a:ln>
              <a:noFill/>
            </a:ln>
            <a:extLst/>
          </p:spPr>
          <p:txBody>
            <a:bodyPr anchor="ctr"/>
            <a:lstStyle/>
            <a:p>
              <a:pPr algn="ctr"/>
              <a:r>
                <a:rPr lang="zh-CN" altLang="en-US" sz="2000" b="1" dirty="0">
                  <a:latin typeface="楷体" panose="02010609060101010101" pitchFamily="49" charset="-122"/>
                  <a:ea typeface="楷体" panose="02010609060101010101" pitchFamily="49" charset="-122"/>
                </a:rPr>
                <a:t>选题</a:t>
              </a:r>
            </a:p>
          </p:txBody>
        </p:sp>
      </p:grpSp>
      <p:sp>
        <p:nvSpPr>
          <p:cNvPr id="20" name="矩形 31"/>
          <p:cNvSpPr>
            <a:spLocks noChangeArrowheads="1"/>
          </p:cNvSpPr>
          <p:nvPr/>
        </p:nvSpPr>
        <p:spPr bwMode="auto">
          <a:xfrm>
            <a:off x="1266390" y="4681444"/>
            <a:ext cx="2075674" cy="401777"/>
          </a:xfrm>
          <a:prstGeom prst="rect">
            <a:avLst/>
          </a:prstGeom>
          <a:solidFill>
            <a:schemeClr val="bg1">
              <a:lumMod val="85000"/>
            </a:schemeClr>
          </a:solidFill>
          <a:ln>
            <a:noFill/>
          </a:ln>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dirty="0">
                <a:latin typeface="楷体" panose="02010609060101010101" pitchFamily="49" charset="-122"/>
                <a:ea typeface="楷体" panose="02010609060101010101" pitchFamily="49" charset="-122"/>
              </a:rPr>
              <a:t>全文服务系统</a:t>
            </a:r>
          </a:p>
        </p:txBody>
      </p:sp>
      <p:sp>
        <p:nvSpPr>
          <p:cNvPr id="21" name="矩形 20"/>
          <p:cNvSpPr/>
          <p:nvPr/>
        </p:nvSpPr>
        <p:spPr>
          <a:xfrm>
            <a:off x="1366626" y="538893"/>
            <a:ext cx="6883221" cy="1646605"/>
          </a:xfrm>
          <a:prstGeom prst="rect">
            <a:avLst/>
          </a:prstGeom>
        </p:spPr>
        <p:txBody>
          <a:bodyPr wrap="square">
            <a:spAutoFit/>
          </a:bodyPr>
          <a:lstStyle/>
          <a:p>
            <a:pPr marL="285747" indent="-285747">
              <a:lnSpc>
                <a:spcPct val="150000"/>
              </a:lnSpc>
              <a:spcBef>
                <a:spcPts val="300"/>
              </a:spcBef>
              <a:spcAft>
                <a:spcPts val="300"/>
              </a:spcAft>
              <a:buSzPct val="75000"/>
              <a:buFont typeface="Wingdings" panose="05000000000000000000" pitchFamily="2" charset="2"/>
              <a:buChar char="n"/>
              <a:defRPr/>
            </a:pPr>
            <a:r>
              <a:rPr lang="zh-CN" altLang="en-US" sz="1600" dirty="0">
                <a:latin typeface="楷体" panose="02010609060101010101" pitchFamily="49" charset="-122"/>
                <a:ea typeface="楷体" panose="02010609060101010101" pitchFamily="49" charset="-122"/>
              </a:rPr>
              <a:t>支撑服务、核心服务、增值服务，解决固有问题，建立数据、用户、账务基础，产品补缺</a:t>
            </a:r>
            <a:endParaRPr lang="en-US" altLang="zh-CN" sz="1600" dirty="0">
              <a:latin typeface="楷体" panose="02010609060101010101" pitchFamily="49" charset="-122"/>
              <a:ea typeface="楷体" panose="02010609060101010101" pitchFamily="49" charset="-122"/>
            </a:endParaRPr>
          </a:p>
          <a:p>
            <a:pPr marL="285747" indent="-285747">
              <a:lnSpc>
                <a:spcPct val="150000"/>
              </a:lnSpc>
              <a:spcBef>
                <a:spcPts val="300"/>
              </a:spcBef>
              <a:spcAft>
                <a:spcPts val="300"/>
              </a:spcAft>
              <a:buSzPct val="75000"/>
              <a:buFont typeface="Wingdings" panose="05000000000000000000" pitchFamily="2" charset="2"/>
              <a:buChar char="n"/>
              <a:defRPr/>
            </a:pPr>
            <a:r>
              <a:rPr lang="zh-CN" altLang="en-US" sz="1600" dirty="0">
                <a:latin typeface="楷体" panose="02010609060101010101" pitchFamily="49" charset="-122"/>
                <a:ea typeface="楷体" panose="02010609060101010101" pitchFamily="49" charset="-122"/>
              </a:rPr>
              <a:t>通过发现系统建设带动全链条场景化关联服务：多源发现</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文献管理</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学术交流</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学科评价</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行为分析</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移动服务</a:t>
            </a:r>
            <a:endParaRPr lang="en-US" altLang="zh-CN" sz="16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8618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2034" name="Rectangle 2"/>
          <p:cNvSpPr>
            <a:spLocks noGrp="1" noChangeArrowheads="1"/>
          </p:cNvSpPr>
          <p:nvPr>
            <p:ph type="title"/>
          </p:nvPr>
        </p:nvSpPr>
        <p:spPr>
          <a:xfrm>
            <a:off x="526657" y="576052"/>
            <a:ext cx="8229600" cy="571500"/>
          </a:xfrm>
        </p:spPr>
        <p:txBody>
          <a:bodyPr>
            <a:noAutofit/>
          </a:bodyPr>
          <a:lstStyle/>
          <a:p>
            <a:pPr algn="ctr" eaLnBrk="1" hangingPunct="1">
              <a:defRPr/>
            </a:pPr>
            <a:r>
              <a:rPr lang="zh-CN" altLang="en-US" sz="3200" b="1" dirty="0" smtClean="0">
                <a:latin typeface="楷体" pitchFamily="49" charset="-122"/>
                <a:ea typeface="楷体" pitchFamily="49" charset="-122"/>
              </a:rPr>
              <a:t>学术研究中需要准备的信息资源</a:t>
            </a:r>
          </a:p>
        </p:txBody>
      </p:sp>
      <p:sp>
        <p:nvSpPr>
          <p:cNvPr id="67587" name="Rectangle 3"/>
          <p:cNvSpPr>
            <a:spLocks noGrp="1" noChangeArrowheads="1"/>
          </p:cNvSpPr>
          <p:nvPr>
            <p:ph type="body" idx="1"/>
          </p:nvPr>
        </p:nvSpPr>
        <p:spPr>
          <a:xfrm>
            <a:off x="772790" y="1842455"/>
            <a:ext cx="7543800" cy="3086100"/>
          </a:xfrm>
        </p:spPr>
        <p:txBody>
          <a:bodyPr>
            <a:normAutofit fontScale="85000" lnSpcReduction="20000"/>
          </a:bodyPr>
          <a:lstStyle/>
          <a:p>
            <a:pPr eaLnBrk="1" hangingPunct="1"/>
            <a:r>
              <a:rPr lang="zh-CN" altLang="en-US" b="1" dirty="0" smtClean="0">
                <a:latin typeface="楷体" pitchFamily="49" charset="-122"/>
                <a:ea typeface="楷体" pitchFamily="49" charset="-122"/>
              </a:rPr>
              <a:t>围绕着某一个课题，利用万方数据库帮助科研人员获得：</a:t>
            </a:r>
          </a:p>
          <a:p>
            <a:pPr lvl="1" eaLnBrk="1" hangingPunct="1"/>
            <a:r>
              <a:rPr lang="zh-CN" altLang="en-US" sz="2400" b="1" dirty="0" smtClean="0">
                <a:solidFill>
                  <a:schemeClr val="accent2"/>
                </a:solidFill>
                <a:latin typeface="楷体" pitchFamily="49" charset="-122"/>
                <a:ea typeface="楷体" pitchFamily="49" charset="-122"/>
              </a:rPr>
              <a:t>该课题的重要文献的全文</a:t>
            </a:r>
          </a:p>
          <a:p>
            <a:pPr lvl="1" eaLnBrk="1" hangingPunct="1"/>
            <a:r>
              <a:rPr lang="zh-CN" altLang="en-US" sz="2400" b="1" dirty="0" smtClean="0">
                <a:solidFill>
                  <a:schemeClr val="accent2"/>
                </a:solidFill>
                <a:latin typeface="楷体" pitchFamily="49" charset="-122"/>
                <a:ea typeface="楷体" pitchFamily="49" charset="-122"/>
              </a:rPr>
              <a:t>该研究领域中的高影响力学者的信息</a:t>
            </a:r>
          </a:p>
          <a:p>
            <a:pPr lvl="1" eaLnBrk="1" hangingPunct="1"/>
            <a:r>
              <a:rPr lang="zh-CN" altLang="en-US" sz="2400" b="1" dirty="0" smtClean="0">
                <a:solidFill>
                  <a:schemeClr val="accent2"/>
                </a:solidFill>
                <a:latin typeface="楷体" pitchFamily="49" charset="-122"/>
                <a:ea typeface="楷体" pitchFamily="49" charset="-122"/>
              </a:rPr>
              <a:t>文献中实验相关的事实性数据</a:t>
            </a:r>
          </a:p>
          <a:p>
            <a:pPr lvl="1" eaLnBrk="1" hangingPunct="1"/>
            <a:r>
              <a:rPr lang="zh-CN" altLang="en-US" sz="2400" b="1" dirty="0" smtClean="0">
                <a:solidFill>
                  <a:schemeClr val="accent2"/>
                </a:solidFill>
                <a:latin typeface="楷体" pitchFamily="49" charset="-122"/>
                <a:ea typeface="楷体" pitchFamily="49" charset="-122"/>
              </a:rPr>
              <a:t>该研究领域中的核心期刊、热点课题</a:t>
            </a:r>
          </a:p>
          <a:p>
            <a:pPr lvl="1" eaLnBrk="1" hangingPunct="1"/>
            <a:r>
              <a:rPr lang="zh-CN" altLang="en-US" sz="2400" b="1" dirty="0" smtClean="0">
                <a:solidFill>
                  <a:schemeClr val="accent2"/>
                </a:solidFill>
                <a:latin typeface="楷体" pitchFamily="49" charset="-122"/>
                <a:ea typeface="楷体" pitchFamily="49" charset="-122"/>
              </a:rPr>
              <a:t>研究成果如何向某种学术期刊投稿发表</a:t>
            </a:r>
          </a:p>
          <a:p>
            <a:pPr lvl="1" eaLnBrk="1" hangingPunct="1"/>
            <a:r>
              <a:rPr lang="zh-CN" altLang="en-US" sz="2400" b="1" dirty="0" smtClean="0">
                <a:solidFill>
                  <a:schemeClr val="accent2"/>
                </a:solidFill>
                <a:latin typeface="楷体" pitchFamily="49" charset="-122"/>
                <a:ea typeface="楷体" pitchFamily="49" charset="-122"/>
              </a:rPr>
              <a:t>如何提高论文的引用率</a:t>
            </a:r>
          </a:p>
          <a:p>
            <a:pPr lvl="1" eaLnBrk="1" hangingPunct="1"/>
            <a:r>
              <a:rPr lang="zh-CN" altLang="en-US" sz="2400" b="1" dirty="0" smtClean="0">
                <a:solidFill>
                  <a:schemeClr val="accent2"/>
                </a:solidFill>
                <a:latin typeface="楷体" pitchFamily="49" charset="-122"/>
                <a:ea typeface="楷体" pitchFamily="49" charset="-122"/>
              </a:rPr>
              <a:t>如何跟踪该研究领域的最新进展</a:t>
            </a:r>
          </a:p>
          <a:p>
            <a:pPr lvl="1" eaLnBrk="1" hangingPunct="1">
              <a:buFontTx/>
              <a:buNone/>
            </a:pPr>
            <a:endParaRPr lang="en-US" altLang="zh-CN" sz="2400" b="1" dirty="0" smtClean="0">
              <a:solidFill>
                <a:schemeClr val="accent2"/>
              </a:solidFill>
              <a:latin typeface="楷体" pitchFamily="49" charset="-122"/>
              <a:ea typeface="楷体" pitchFamily="49" charset="-122"/>
            </a:endParaRPr>
          </a:p>
        </p:txBody>
      </p:sp>
      <p:sp>
        <p:nvSpPr>
          <p:cNvPr id="5292036" name="Text Box 4"/>
          <p:cNvSpPr txBox="1">
            <a:spLocks noChangeArrowheads="1"/>
          </p:cNvSpPr>
          <p:nvPr/>
        </p:nvSpPr>
        <p:spPr bwMode="auto">
          <a:xfrm>
            <a:off x="1445778" y="1261346"/>
            <a:ext cx="7056929" cy="369332"/>
          </a:xfrm>
          <a:prstGeom prst="rect">
            <a:avLst/>
          </a:prstGeom>
          <a:noFill/>
          <a:ln w="9525">
            <a:noFill/>
            <a:miter lim="800000"/>
            <a:headEnd/>
            <a:tailEnd/>
          </a:ln>
          <a:effectLst>
            <a:outerShdw dist="17961" dir="2700000" algn="ctr" rotWithShape="0">
              <a:srgbClr val="808080">
                <a:alpha val="50000"/>
              </a:srgbClr>
            </a:outerShdw>
          </a:effectLst>
        </p:spPr>
        <p:txBody>
          <a:bodyPr wrap="square">
            <a:spAutoFit/>
          </a:bodyPr>
          <a:lstStyle/>
          <a:p>
            <a:pPr algn="l">
              <a:spcBef>
                <a:spcPct val="50000"/>
              </a:spcBef>
              <a:defRPr/>
            </a:pPr>
            <a:r>
              <a:rPr lang="zh-CN" altLang="en-US" dirty="0">
                <a:latin typeface="Frutiger 55 Roman" charset="0"/>
                <a:ea typeface="仿宋_GB2312" pitchFamily="49" charset="-122"/>
              </a:rPr>
              <a:t>科研人员如何尽快获得信息资源，</a:t>
            </a:r>
            <a:r>
              <a:rPr lang="zh-CN" altLang="en-US" dirty="0">
                <a:latin typeface="楷体_GB2312" pitchFamily="49" charset="-122"/>
                <a:ea typeface="仿宋_GB2312" pitchFamily="49" charset="-122"/>
              </a:rPr>
              <a:t>从中获取想法，激发思想</a:t>
            </a:r>
          </a:p>
        </p:txBody>
      </p:sp>
    </p:spTree>
    <p:extLst>
      <p:ext uri="{BB962C8B-B14F-4D97-AF65-F5344CB8AC3E}">
        <p14:creationId xmlns:p14="http://schemas.microsoft.com/office/powerpoint/2010/main" val="2828392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未标题-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94"/>
            <a:ext cx="9144000" cy="5143500"/>
          </a:xfrm>
          <a:prstGeom prst="rect">
            <a:avLst/>
          </a:prstGeom>
        </p:spPr>
      </p:pic>
      <p:pic>
        <p:nvPicPr>
          <p:cNvPr id="5" name="图片 4"/>
          <p:cNvPicPr>
            <a:picLocks noChangeAspect="1"/>
          </p:cNvPicPr>
          <p:nvPr/>
        </p:nvPicPr>
        <p:blipFill>
          <a:blip r:embed="rId3"/>
          <a:stretch>
            <a:fillRect/>
          </a:stretch>
        </p:blipFill>
        <p:spPr>
          <a:xfrm>
            <a:off x="386620" y="202491"/>
            <a:ext cx="1041400" cy="317500"/>
          </a:xfrm>
          <a:prstGeom prst="rect">
            <a:avLst/>
          </a:prstGeom>
        </p:spPr>
      </p:pic>
      <p:pic>
        <p:nvPicPr>
          <p:cNvPr id="6" name="图片 5"/>
          <p:cNvPicPr>
            <a:picLocks noChangeAspect="1"/>
          </p:cNvPicPr>
          <p:nvPr/>
        </p:nvPicPr>
        <p:blipFill>
          <a:blip r:embed="rId4"/>
          <a:stretch>
            <a:fillRect/>
          </a:stretch>
        </p:blipFill>
        <p:spPr>
          <a:xfrm>
            <a:off x="3038559" y="202491"/>
            <a:ext cx="2730500" cy="660400"/>
          </a:xfrm>
          <a:prstGeom prst="rect">
            <a:avLst/>
          </a:prstGeom>
        </p:spPr>
      </p:pic>
      <p:pic>
        <p:nvPicPr>
          <p:cNvPr id="7" name="图片 6"/>
          <p:cNvPicPr>
            <a:picLocks noChangeAspect="1"/>
          </p:cNvPicPr>
          <p:nvPr/>
        </p:nvPicPr>
        <p:blipFill>
          <a:blip r:embed="rId5"/>
          <a:stretch>
            <a:fillRect/>
          </a:stretch>
        </p:blipFill>
        <p:spPr>
          <a:xfrm>
            <a:off x="3252549" y="233926"/>
            <a:ext cx="2832100" cy="660400"/>
          </a:xfrm>
          <a:prstGeom prst="rect">
            <a:avLst/>
          </a:prstGeom>
        </p:spPr>
      </p:pic>
      <p:pic>
        <p:nvPicPr>
          <p:cNvPr id="12" name="图片 11"/>
          <p:cNvPicPr>
            <a:picLocks noChangeAspect="1"/>
          </p:cNvPicPr>
          <p:nvPr/>
        </p:nvPicPr>
        <p:blipFill>
          <a:blip r:embed="rId6"/>
          <a:stretch>
            <a:fillRect/>
          </a:stretch>
        </p:blipFill>
        <p:spPr>
          <a:xfrm>
            <a:off x="3838934" y="4271008"/>
            <a:ext cx="1409700" cy="685800"/>
          </a:xfrm>
          <a:prstGeom prst="rect">
            <a:avLst/>
          </a:prstGeom>
        </p:spPr>
      </p:pic>
      <p:sp>
        <p:nvSpPr>
          <p:cNvPr id="8" name="Rectangle 4"/>
          <p:cNvSpPr txBox="1">
            <a:spLocks noChangeArrowheads="1"/>
          </p:cNvSpPr>
          <p:nvPr/>
        </p:nvSpPr>
        <p:spPr>
          <a:xfrm>
            <a:off x="2005307" y="1212655"/>
            <a:ext cx="5941071" cy="3086100"/>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None/>
            </a:pPr>
            <a:r>
              <a:rPr lang="zh-CN" altLang="en-US" sz="3600" b="1" dirty="0" smtClean="0">
                <a:solidFill>
                  <a:schemeClr val="bg1"/>
                </a:solidFill>
                <a:ea typeface="黑体" pitchFamily="49" charset="-122"/>
              </a:rPr>
              <a:t>感谢      </a:t>
            </a:r>
            <a:r>
              <a:rPr lang="zh-CN" altLang="en-US" sz="2400" b="1" dirty="0" smtClean="0">
                <a:solidFill>
                  <a:schemeClr val="bg1"/>
                </a:solidFill>
              </a:rPr>
              <a:t>大家的</a:t>
            </a:r>
            <a:r>
              <a:rPr lang="zh-CN" altLang="en-US" sz="2400" b="1" dirty="0">
                <a:solidFill>
                  <a:schemeClr val="bg1"/>
                </a:solidFill>
              </a:rPr>
              <a:t>聆听</a:t>
            </a:r>
            <a:endParaRPr lang="zh-CN" altLang="en-US" sz="2400" b="1" dirty="0" smtClean="0">
              <a:solidFill>
                <a:schemeClr val="bg1"/>
              </a:solidFill>
            </a:endParaRPr>
          </a:p>
          <a:p>
            <a:pPr>
              <a:buFontTx/>
              <a:buNone/>
            </a:pPr>
            <a:r>
              <a:rPr lang="zh-CN" altLang="en-US" sz="3600" b="1" dirty="0" smtClean="0">
                <a:solidFill>
                  <a:schemeClr val="bg1"/>
                </a:solidFill>
                <a:ea typeface="黑体" pitchFamily="49" charset="-122"/>
              </a:rPr>
              <a:t>希望      </a:t>
            </a:r>
            <a:r>
              <a:rPr lang="zh-CN" altLang="en-US" sz="2400" b="1" dirty="0" smtClean="0">
                <a:solidFill>
                  <a:schemeClr val="bg1"/>
                </a:solidFill>
              </a:rPr>
              <a:t>各位在高水平期刊上发表论文</a:t>
            </a:r>
            <a:endParaRPr lang="en-US" altLang="zh-CN" sz="2400" b="1" dirty="0" smtClean="0">
              <a:solidFill>
                <a:schemeClr val="bg1"/>
              </a:solidFill>
            </a:endParaRPr>
          </a:p>
          <a:p>
            <a:pPr>
              <a:buFontTx/>
              <a:buNone/>
            </a:pPr>
            <a:r>
              <a:rPr lang="en-US" altLang="zh-CN" sz="2400" b="1" dirty="0">
                <a:solidFill>
                  <a:schemeClr val="bg1"/>
                </a:solidFill>
              </a:rPr>
              <a:t> </a:t>
            </a:r>
            <a:r>
              <a:rPr lang="en-US" altLang="zh-CN" sz="2400" b="1" dirty="0" smtClean="0">
                <a:solidFill>
                  <a:schemeClr val="bg1"/>
                </a:solidFill>
              </a:rPr>
              <a:t>                      </a:t>
            </a:r>
            <a:r>
              <a:rPr lang="zh-CN" altLang="en-US" sz="2400" b="1" dirty="0" smtClean="0">
                <a:solidFill>
                  <a:schemeClr val="bg1"/>
                </a:solidFill>
              </a:rPr>
              <a:t>成功申请基金</a:t>
            </a:r>
          </a:p>
          <a:p>
            <a:pPr>
              <a:buFontTx/>
              <a:buNone/>
            </a:pPr>
            <a:r>
              <a:rPr lang="zh-CN" altLang="en-US" sz="3600" b="1" dirty="0" smtClean="0">
                <a:solidFill>
                  <a:schemeClr val="bg1"/>
                </a:solidFill>
                <a:ea typeface="黑体" pitchFamily="49" charset="-122"/>
              </a:rPr>
              <a:t>祝愿      </a:t>
            </a:r>
            <a:r>
              <a:rPr lang="zh-CN" altLang="en-US" sz="2400" b="1" dirty="0" smtClean="0">
                <a:solidFill>
                  <a:schemeClr val="bg1"/>
                </a:solidFill>
              </a:rPr>
              <a:t>大家工作、生活愉快</a:t>
            </a:r>
          </a:p>
        </p:txBody>
      </p:sp>
    </p:spTree>
    <p:extLst>
      <p:ext uri="{BB962C8B-B14F-4D97-AF65-F5344CB8AC3E}">
        <p14:creationId xmlns:p14="http://schemas.microsoft.com/office/powerpoint/2010/main" val="37640315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文末彩蛋</a:t>
            </a:r>
            <a:endParaRPr lang="zh-CN" altLang="en-US" dirty="0"/>
          </a:p>
        </p:txBody>
      </p:sp>
      <p:pic>
        <p:nvPicPr>
          <p:cNvPr id="8194" name="Picture 2" descr="E83NPGM7YP0)CEI(8YZMPQ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879" y="1797804"/>
            <a:ext cx="16097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8193"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7" y="4188901"/>
            <a:ext cx="695325" cy="838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44134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方式</a:t>
            </a:r>
            <a:r>
              <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1</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：扫描下图中的二维码，根据操作系统选择对应的安装包，下载并安装。</a:t>
            </a:r>
            <a:endParaRPr kumimoji="0" lang="zh-CN" altLang="en-US" sz="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30480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Rectangle 4"/>
          <p:cNvSpPr>
            <a:spLocks noChangeArrowheads="1"/>
          </p:cNvSpPr>
          <p:nvPr/>
        </p:nvSpPr>
        <p:spPr bwMode="auto">
          <a:xfrm>
            <a:off x="171077" y="305587"/>
            <a:ext cx="5787278"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r>
              <a:rPr lang="zh-CN" altLang="en-US" sz="2000" dirty="0" smtClean="0">
                <a:solidFill>
                  <a:srgbClr val="FF0000"/>
                </a:solidFill>
                <a:latin typeface="宋体" pitchFamily="2" charset="-122"/>
                <a:ea typeface="宋体" pitchFamily="2" charset="-122"/>
                <a:cs typeface="Calibri" pitchFamily="34" charset="0"/>
              </a:rPr>
              <a:t>    万方数据</a:t>
            </a:r>
            <a:r>
              <a:rPr lang="en-US" altLang="zh-CN" sz="2000" dirty="0" smtClean="0">
                <a:solidFill>
                  <a:srgbClr val="FF0000"/>
                </a:solidFill>
                <a:latin typeface="宋体" pitchFamily="2" charset="-122"/>
                <a:ea typeface="宋体" pitchFamily="2" charset="-122"/>
                <a:cs typeface="Calibri" pitchFamily="34" charset="0"/>
              </a:rPr>
              <a:t>APP</a:t>
            </a:r>
            <a:r>
              <a:rPr lang="zh-CN" altLang="en-US" sz="2000" dirty="0" smtClean="0">
                <a:solidFill>
                  <a:srgbClr val="FF0000"/>
                </a:solidFill>
                <a:latin typeface="宋体" pitchFamily="2" charset="-122"/>
                <a:ea typeface="宋体" pitchFamily="2" charset="-122"/>
                <a:cs typeface="Calibri" pitchFamily="34" charset="0"/>
              </a:rPr>
              <a:t>上线了！</a:t>
            </a:r>
            <a:endParaRPr lang="en-US" altLang="zh-CN" sz="2000" dirty="0">
              <a:solidFill>
                <a:srgbClr val="FF0000"/>
              </a:solidFill>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L="0" marR="0" lvl="0" indent="2609850"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R="0" lvl="0" indent="85725" algn="l" defTabSz="914400" rtl="0" eaLnBrk="1" fontAlgn="base" latinLnBrk="0" hangingPunct="1">
              <a:lnSpc>
                <a:spcPct val="100000"/>
              </a:lnSpc>
              <a:spcBef>
                <a:spcPct val="0"/>
              </a:spcBef>
              <a:spcAft>
                <a:spcPct val="0"/>
              </a:spcAft>
              <a:buClrTx/>
              <a:buSzTx/>
              <a:buFontTx/>
              <a:buNone/>
              <a:tabLst/>
            </a:pPr>
            <a:endPar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endParaRPr>
          </a:p>
          <a:p>
            <a:pPr marR="0" lvl="0" indent="85725" algn="l" defTabSz="914400" rtl="0" eaLnBrk="1" fontAlgn="base" latinLnBrk="0" hangingPunct="1">
              <a:lnSpc>
                <a:spcPct val="100000"/>
              </a:lnSpc>
              <a:spcBef>
                <a:spcPct val="0"/>
              </a:spcBef>
              <a:spcAft>
                <a:spcPct val="0"/>
              </a:spcAft>
              <a:buClrTx/>
              <a:buSzTx/>
              <a:buFontTx/>
              <a:buNone/>
              <a:tabLst/>
            </a:pPr>
            <a:endParaRPr lang="en-US" altLang="zh-CN" sz="1200" dirty="0">
              <a:latin typeface="宋体" pitchFamily="2" charset="-122"/>
              <a:ea typeface="宋体" pitchFamily="2" charset="-122"/>
              <a:cs typeface="Calibri" pitchFamily="34" charset="0"/>
            </a:endParaRPr>
          </a:p>
          <a:p>
            <a:pPr marR="0" lvl="0" indent="85725" algn="l" defTabSz="914400" rtl="0" eaLnBrk="1" fontAlgn="base" latinLnBrk="0" hangingPunct="1">
              <a:lnSpc>
                <a:spcPct val="100000"/>
              </a:lnSpc>
              <a:spcBef>
                <a:spcPct val="0"/>
              </a:spcBef>
              <a:spcAft>
                <a:spcPct val="0"/>
              </a:spcAft>
              <a:buClrTx/>
              <a:buSzTx/>
              <a:buFontTx/>
              <a:buNone/>
              <a:tabLst/>
            </a:pPr>
            <a:r>
              <a:rPr kumimoji="0" 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方式</a:t>
            </a:r>
            <a:r>
              <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2</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：在应用商店（例如：</a:t>
            </a:r>
            <a:r>
              <a:rPr kumimoji="0" lang="en-US" altLang="zh-CN" sz="1200" b="0" i="0" u="none" strike="noStrike" cap="none" normalizeH="0" baseline="0" dirty="0" err="1" smtClean="0">
                <a:ln>
                  <a:noFill/>
                </a:ln>
                <a:solidFill>
                  <a:schemeClr val="tx1"/>
                </a:solidFill>
                <a:effectLst/>
                <a:latin typeface="宋体" pitchFamily="2" charset="-122"/>
                <a:ea typeface="宋体" pitchFamily="2" charset="-122"/>
                <a:cs typeface="Calibri" pitchFamily="34" charset="0"/>
              </a:rPr>
              <a:t>iOS</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的</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App Store</a:t>
            </a:r>
            <a:r>
              <a:rPr kumimoji="0" lang="en-US" altLang="zh-CN"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t>
            </a:r>
            <a:r>
              <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Android</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的</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应用宝</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华为应用商城</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百度手机助手</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等应用商店）搜索 </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万方数据</a:t>
            </a:r>
            <a:r>
              <a:rPr kumimoji="0" lang="zh-CN" altLang="en-US" sz="1200" b="0" i="0" u="none" strike="noStrike" cap="none" normalizeH="0" baseline="0" dirty="0" smtClean="0">
                <a:ln>
                  <a:noFill/>
                </a:ln>
                <a:solidFill>
                  <a:schemeClr val="tx1"/>
                </a:solidFill>
                <a:effectLst/>
                <a:latin typeface="Arial"/>
                <a:ea typeface="宋体" pitchFamily="2" charset="-122"/>
                <a:cs typeface="Calibri" pitchFamily="34" charset="0"/>
              </a:rPr>
              <a:t>”</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，选择如下图所示的</a:t>
            </a:r>
            <a:r>
              <a:rPr kumimoji="0" lang="en-US" altLang="zh-CN"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APP</a:t>
            </a:r>
            <a:r>
              <a:rPr kumimoji="0" lang="zh-CN" altLang="en-US" sz="1200" b="0" i="0" u="none" strike="noStrike" cap="none" normalizeH="0" baseline="0" dirty="0" smtClean="0">
                <a:ln>
                  <a:noFill/>
                </a:ln>
                <a:solidFill>
                  <a:schemeClr val="tx1"/>
                </a:solidFill>
                <a:effectLst/>
                <a:latin typeface="宋体" pitchFamily="2" charset="-122"/>
                <a:ea typeface="宋体" pitchFamily="2" charset="-122"/>
                <a:cs typeface="Calibri" pitchFamily="34" charset="0"/>
              </a:rPr>
              <a:t>图标进行安装。</a:t>
            </a:r>
            <a:endParaRPr kumimoji="0" lang="zh-CN" altLang="en-US" sz="6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260985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 name="Rectangle 5"/>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9714" y="389185"/>
            <a:ext cx="2678487" cy="475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8541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80847" cy="5143500"/>
          </a:xfrm>
          <a:prstGeom prst="rect">
            <a:avLst/>
          </a:prstGeom>
        </p:spPr>
      </p:pic>
      <p:pic>
        <p:nvPicPr>
          <p:cNvPr id="7" name="图片 6" descr="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1" y="628734"/>
            <a:ext cx="1298448" cy="396240"/>
          </a:xfrm>
          <a:prstGeom prst="rect">
            <a:avLst/>
          </a:prstGeom>
        </p:spPr>
      </p:pic>
      <p:sp>
        <p:nvSpPr>
          <p:cNvPr id="10" name="矩形 9"/>
          <p:cNvSpPr/>
          <p:nvPr/>
        </p:nvSpPr>
        <p:spPr>
          <a:xfrm>
            <a:off x="3799831" y="2225625"/>
            <a:ext cx="4539639" cy="524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9" name="图片 8" descr="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832" y="2225625"/>
            <a:ext cx="679704" cy="524256"/>
          </a:xfrm>
          <a:prstGeom prst="rect">
            <a:avLst/>
          </a:prstGeom>
        </p:spPr>
      </p:pic>
      <p:sp>
        <p:nvSpPr>
          <p:cNvPr id="11" name="矩形 10"/>
          <p:cNvSpPr/>
          <p:nvPr/>
        </p:nvSpPr>
        <p:spPr>
          <a:xfrm>
            <a:off x="3799830" y="2795012"/>
            <a:ext cx="4539639" cy="524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12" name="图片 11" descr="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831" y="2795012"/>
            <a:ext cx="679704" cy="524256"/>
          </a:xfrm>
          <a:prstGeom prst="rect">
            <a:avLst/>
          </a:prstGeom>
        </p:spPr>
      </p:pic>
      <p:sp>
        <p:nvSpPr>
          <p:cNvPr id="15" name="文本框 14"/>
          <p:cNvSpPr txBox="1"/>
          <p:nvPr/>
        </p:nvSpPr>
        <p:spPr>
          <a:xfrm>
            <a:off x="533655" y="1046474"/>
            <a:ext cx="1928733" cy="353943"/>
          </a:xfrm>
          <a:prstGeom prst="rect">
            <a:avLst/>
          </a:prstGeom>
          <a:noFill/>
        </p:spPr>
        <p:txBody>
          <a:bodyPr wrap="none" rtlCol="0">
            <a:spAutoFit/>
          </a:bodyPr>
          <a:lstStyle/>
          <a:p>
            <a:r>
              <a:rPr kumimoji="1" lang="zh-CN" altLang="en-US" sz="1700" dirty="0" smtClean="0">
                <a:solidFill>
                  <a:srgbClr val="FFFFFF"/>
                </a:solidFill>
                <a:ea typeface="微软雅黑" panose="020B0503020204020204" charset="-122"/>
              </a:rPr>
              <a:t>万方知识服务平台</a:t>
            </a:r>
            <a:endParaRPr kumimoji="1" lang="zh-CN" altLang="en-US" sz="1700" dirty="0">
              <a:solidFill>
                <a:srgbClr val="FFFFFF"/>
              </a:solidFill>
              <a:ea typeface="微软雅黑" panose="020B0503020204020204" charset="-122"/>
            </a:endParaRPr>
          </a:p>
        </p:txBody>
      </p:sp>
      <p:sp>
        <p:nvSpPr>
          <p:cNvPr id="18" name="圆角矩形 17"/>
          <p:cNvSpPr/>
          <p:nvPr/>
        </p:nvSpPr>
        <p:spPr>
          <a:xfrm>
            <a:off x="633271" y="1909340"/>
            <a:ext cx="1072570" cy="27699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19" name="图片 18"/>
          <p:cNvPicPr>
            <a:picLocks noChangeAspect="1"/>
          </p:cNvPicPr>
          <p:nvPr/>
        </p:nvPicPr>
        <p:blipFill>
          <a:blip r:embed="rId5"/>
          <a:stretch>
            <a:fillRect/>
          </a:stretch>
        </p:blipFill>
        <p:spPr>
          <a:xfrm>
            <a:off x="697279" y="2046855"/>
            <a:ext cx="368300" cy="88900"/>
          </a:xfrm>
          <a:prstGeom prst="rect">
            <a:avLst/>
          </a:prstGeom>
        </p:spPr>
      </p:pic>
      <p:pic>
        <p:nvPicPr>
          <p:cNvPr id="20" name="图片 19"/>
          <p:cNvPicPr>
            <a:picLocks noChangeAspect="1"/>
          </p:cNvPicPr>
          <p:nvPr/>
        </p:nvPicPr>
        <p:blipFill>
          <a:blip r:embed="rId6"/>
          <a:stretch>
            <a:fillRect/>
          </a:stretch>
        </p:blipFill>
        <p:spPr>
          <a:xfrm>
            <a:off x="0" y="4663014"/>
            <a:ext cx="482600" cy="38100"/>
          </a:xfrm>
          <a:prstGeom prst="rect">
            <a:avLst/>
          </a:prstGeom>
        </p:spPr>
      </p:pic>
      <p:sp>
        <p:nvSpPr>
          <p:cNvPr id="23" name="文本框 22"/>
          <p:cNvSpPr txBox="1"/>
          <p:nvPr/>
        </p:nvSpPr>
        <p:spPr>
          <a:xfrm>
            <a:off x="803109" y="1855964"/>
            <a:ext cx="699230" cy="369332"/>
          </a:xfrm>
          <a:prstGeom prst="rect">
            <a:avLst/>
          </a:prstGeom>
          <a:noFill/>
        </p:spPr>
        <p:txBody>
          <a:bodyPr wrap="none" rtlCol="0">
            <a:spAutoFit/>
          </a:bodyPr>
          <a:lstStyle/>
          <a:p>
            <a:r>
              <a:rPr kumimoji="1" lang="zh-CN" altLang="en-US" b="1" dirty="0" smtClean="0">
                <a:solidFill>
                  <a:srgbClr val="FF0000"/>
                </a:solidFill>
                <a:ea typeface="微软雅黑" panose="020B0503020204020204" charset="-122"/>
              </a:rPr>
              <a:t>提 纲</a:t>
            </a:r>
            <a:endParaRPr kumimoji="1" lang="zh-CN" altLang="en-US" b="1" dirty="0">
              <a:solidFill>
                <a:srgbClr val="FF0000"/>
              </a:solidFill>
              <a:ea typeface="微软雅黑" panose="020B0503020204020204" charset="-122"/>
            </a:endParaRPr>
          </a:p>
        </p:txBody>
      </p:sp>
      <p:sp>
        <p:nvSpPr>
          <p:cNvPr id="25" name="文本框 24"/>
          <p:cNvSpPr txBox="1"/>
          <p:nvPr/>
        </p:nvSpPr>
        <p:spPr>
          <a:xfrm>
            <a:off x="3922887" y="2298832"/>
            <a:ext cx="418704" cy="369332"/>
          </a:xfrm>
          <a:prstGeom prst="rect">
            <a:avLst/>
          </a:prstGeom>
          <a:noFill/>
        </p:spPr>
        <p:txBody>
          <a:bodyPr wrap="none" rtlCol="0">
            <a:spAutoFit/>
          </a:bodyPr>
          <a:lstStyle/>
          <a:p>
            <a:r>
              <a:rPr kumimoji="1" lang="zh-CN" altLang="en-US" b="1" dirty="0">
                <a:solidFill>
                  <a:schemeClr val="bg1"/>
                </a:solidFill>
                <a:latin typeface="雅黑"/>
                <a:ea typeface="微软雅黑" panose="020B0503020204020204" charset="-122"/>
                <a:cs typeface="雅黑"/>
              </a:rPr>
              <a:t>二</a:t>
            </a:r>
          </a:p>
        </p:txBody>
      </p:sp>
      <p:sp>
        <p:nvSpPr>
          <p:cNvPr id="36" name="文本框 35"/>
          <p:cNvSpPr txBox="1"/>
          <p:nvPr/>
        </p:nvSpPr>
        <p:spPr>
          <a:xfrm>
            <a:off x="3922887" y="2861955"/>
            <a:ext cx="415498" cy="369332"/>
          </a:xfrm>
          <a:prstGeom prst="rect">
            <a:avLst/>
          </a:prstGeom>
          <a:noFill/>
        </p:spPr>
        <p:txBody>
          <a:bodyPr wrap="none" rtlCol="0">
            <a:spAutoFit/>
          </a:bodyPr>
          <a:lstStyle/>
          <a:p>
            <a:r>
              <a:rPr kumimoji="1" lang="zh-CN" altLang="en-US" b="1" dirty="0" smtClean="0">
                <a:solidFill>
                  <a:schemeClr val="bg1"/>
                </a:solidFill>
                <a:latin typeface="雅黑"/>
                <a:ea typeface="微软雅黑" panose="020B0503020204020204" charset="-122"/>
                <a:cs typeface="雅黑"/>
              </a:rPr>
              <a:t>三</a:t>
            </a:r>
            <a:endParaRPr kumimoji="1" lang="zh-CN" altLang="en-US" b="1" dirty="0">
              <a:solidFill>
                <a:schemeClr val="bg1"/>
              </a:solidFill>
              <a:latin typeface="雅黑"/>
              <a:ea typeface="微软雅黑" panose="020B0503020204020204" charset="-122"/>
              <a:cs typeface="雅黑"/>
            </a:endParaRPr>
          </a:p>
        </p:txBody>
      </p:sp>
      <p:sp>
        <p:nvSpPr>
          <p:cNvPr id="40" name="文本框 39"/>
          <p:cNvSpPr txBox="1"/>
          <p:nvPr/>
        </p:nvSpPr>
        <p:spPr>
          <a:xfrm>
            <a:off x="4479536" y="2861955"/>
            <a:ext cx="1579278" cy="355482"/>
          </a:xfrm>
          <a:prstGeom prst="rect">
            <a:avLst/>
          </a:prstGeom>
          <a:noFill/>
        </p:spPr>
        <p:txBody>
          <a:bodyPr wrap="none" rtlCol="0">
            <a:spAutoFit/>
          </a:bodyPr>
          <a:lstStyle/>
          <a:p>
            <a:pPr>
              <a:lnSpc>
                <a:spcPct val="95000"/>
              </a:lnSpc>
            </a:pPr>
            <a:r>
              <a:rPr lang="zh-CN" altLang="en-US" b="1" dirty="0" smtClean="0">
                <a:latin typeface="楷体" pitchFamily="49" charset="-122"/>
                <a:ea typeface="楷体" pitchFamily="49" charset="-122"/>
              </a:rPr>
              <a:t>论文</a:t>
            </a:r>
            <a:r>
              <a:rPr lang="zh-CN" altLang="en-US" b="1" dirty="0">
                <a:latin typeface="楷体" pitchFamily="49" charset="-122"/>
                <a:ea typeface="楷体" pitchFamily="49" charset="-122"/>
              </a:rPr>
              <a:t>写作技巧</a:t>
            </a:r>
          </a:p>
        </p:txBody>
      </p:sp>
      <p:sp>
        <p:nvSpPr>
          <p:cNvPr id="41" name="文本框 40"/>
          <p:cNvSpPr txBox="1"/>
          <p:nvPr/>
        </p:nvSpPr>
        <p:spPr>
          <a:xfrm>
            <a:off x="4479536" y="2309233"/>
            <a:ext cx="3903633" cy="355482"/>
          </a:xfrm>
          <a:prstGeom prst="rect">
            <a:avLst/>
          </a:prstGeom>
          <a:noFill/>
        </p:spPr>
        <p:txBody>
          <a:bodyPr wrap="none" rtlCol="0">
            <a:spAutoFit/>
          </a:bodyPr>
          <a:lstStyle/>
          <a:p>
            <a:pPr>
              <a:lnSpc>
                <a:spcPct val="95000"/>
              </a:lnSpc>
            </a:pPr>
            <a:r>
              <a:rPr lang="zh-CN" altLang="en-US" b="1" dirty="0">
                <a:latin typeface="楷体" pitchFamily="49" charset="-122"/>
                <a:ea typeface="楷体" pitchFamily="49" charset="-122"/>
              </a:rPr>
              <a:t>利用万方获取高质量文献及英文文献</a:t>
            </a:r>
          </a:p>
        </p:txBody>
      </p:sp>
      <p:sp>
        <p:nvSpPr>
          <p:cNvPr id="50" name="矩形 49"/>
          <p:cNvSpPr/>
          <p:nvPr/>
        </p:nvSpPr>
        <p:spPr>
          <a:xfrm>
            <a:off x="3799828" y="1663236"/>
            <a:ext cx="4539639" cy="524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51" name="图片 50" descr="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829" y="1663236"/>
            <a:ext cx="679704" cy="524256"/>
          </a:xfrm>
          <a:prstGeom prst="rect">
            <a:avLst/>
          </a:prstGeom>
        </p:spPr>
      </p:pic>
      <p:sp>
        <p:nvSpPr>
          <p:cNvPr id="52" name="文本框 51"/>
          <p:cNvSpPr txBox="1"/>
          <p:nvPr/>
        </p:nvSpPr>
        <p:spPr>
          <a:xfrm>
            <a:off x="3922884" y="1736443"/>
            <a:ext cx="415498" cy="369332"/>
          </a:xfrm>
          <a:prstGeom prst="rect">
            <a:avLst/>
          </a:prstGeom>
          <a:noFill/>
        </p:spPr>
        <p:txBody>
          <a:bodyPr wrap="none" rtlCol="0">
            <a:spAutoFit/>
          </a:bodyPr>
          <a:lstStyle/>
          <a:p>
            <a:r>
              <a:rPr kumimoji="1" lang="zh-CN" altLang="en-US" b="1" dirty="0">
                <a:solidFill>
                  <a:schemeClr val="bg1"/>
                </a:solidFill>
                <a:latin typeface="雅黑"/>
                <a:ea typeface="微软雅黑" panose="020B0503020204020204" charset="-122"/>
                <a:cs typeface="雅黑"/>
              </a:rPr>
              <a:t>一</a:t>
            </a:r>
          </a:p>
        </p:txBody>
      </p:sp>
      <p:sp>
        <p:nvSpPr>
          <p:cNvPr id="30" name="文本框 29"/>
          <p:cNvSpPr txBox="1"/>
          <p:nvPr/>
        </p:nvSpPr>
        <p:spPr>
          <a:xfrm>
            <a:off x="4479536" y="1749668"/>
            <a:ext cx="2509020" cy="355482"/>
          </a:xfrm>
          <a:prstGeom prst="rect">
            <a:avLst/>
          </a:prstGeom>
          <a:noFill/>
        </p:spPr>
        <p:txBody>
          <a:bodyPr wrap="none" rtlCol="0">
            <a:spAutoFit/>
          </a:bodyPr>
          <a:lstStyle/>
          <a:p>
            <a:pPr>
              <a:lnSpc>
                <a:spcPct val="95000"/>
              </a:lnSpc>
            </a:pPr>
            <a:r>
              <a:rPr lang="zh-CN" altLang="en-US" b="1" dirty="0">
                <a:latin typeface="楷体" pitchFamily="49" charset="-122"/>
                <a:ea typeface="楷体" pitchFamily="49" charset="-122"/>
              </a:rPr>
              <a:t>选题分析追踪研究前沿</a:t>
            </a:r>
          </a:p>
        </p:txBody>
      </p:sp>
      <p:sp>
        <p:nvSpPr>
          <p:cNvPr id="26" name="矩形 25"/>
          <p:cNvSpPr/>
          <p:nvPr/>
        </p:nvSpPr>
        <p:spPr>
          <a:xfrm>
            <a:off x="3799826" y="3368198"/>
            <a:ext cx="4539639" cy="524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27" name="矩形 26"/>
          <p:cNvSpPr/>
          <p:nvPr/>
        </p:nvSpPr>
        <p:spPr>
          <a:xfrm>
            <a:off x="3799827" y="3943034"/>
            <a:ext cx="4539639" cy="52425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pic>
        <p:nvPicPr>
          <p:cNvPr id="28" name="图片 27" descr="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827" y="3371495"/>
            <a:ext cx="679704" cy="524256"/>
          </a:xfrm>
          <a:prstGeom prst="rect">
            <a:avLst/>
          </a:prstGeom>
        </p:spPr>
      </p:pic>
      <p:pic>
        <p:nvPicPr>
          <p:cNvPr id="29" name="图片 28" descr="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832" y="3943034"/>
            <a:ext cx="679704" cy="524256"/>
          </a:xfrm>
          <a:prstGeom prst="rect">
            <a:avLst/>
          </a:prstGeom>
        </p:spPr>
      </p:pic>
      <p:sp>
        <p:nvSpPr>
          <p:cNvPr id="31" name="文本框 35"/>
          <p:cNvSpPr txBox="1"/>
          <p:nvPr/>
        </p:nvSpPr>
        <p:spPr>
          <a:xfrm>
            <a:off x="3931935" y="3445660"/>
            <a:ext cx="415498" cy="369332"/>
          </a:xfrm>
          <a:prstGeom prst="rect">
            <a:avLst/>
          </a:prstGeom>
          <a:noFill/>
        </p:spPr>
        <p:txBody>
          <a:bodyPr wrap="none" rtlCol="0">
            <a:spAutoFit/>
          </a:bodyPr>
          <a:lstStyle/>
          <a:p>
            <a:r>
              <a:rPr kumimoji="1" lang="zh-CN" altLang="en-US" b="1" dirty="0">
                <a:solidFill>
                  <a:schemeClr val="bg1"/>
                </a:solidFill>
                <a:latin typeface="雅黑"/>
                <a:ea typeface="微软雅黑" panose="020B0503020204020204" charset="-122"/>
                <a:cs typeface="雅黑"/>
              </a:rPr>
              <a:t>四</a:t>
            </a:r>
          </a:p>
        </p:txBody>
      </p:sp>
      <p:sp>
        <p:nvSpPr>
          <p:cNvPr id="32" name="文本框 35"/>
          <p:cNvSpPr txBox="1"/>
          <p:nvPr/>
        </p:nvSpPr>
        <p:spPr>
          <a:xfrm>
            <a:off x="3931935" y="4020496"/>
            <a:ext cx="415498" cy="369332"/>
          </a:xfrm>
          <a:prstGeom prst="rect">
            <a:avLst/>
          </a:prstGeom>
          <a:noFill/>
        </p:spPr>
        <p:txBody>
          <a:bodyPr wrap="none" rtlCol="0">
            <a:spAutoFit/>
          </a:bodyPr>
          <a:lstStyle/>
          <a:p>
            <a:r>
              <a:rPr kumimoji="1" lang="zh-CN" altLang="en-US" b="1" dirty="0">
                <a:solidFill>
                  <a:schemeClr val="bg1"/>
                </a:solidFill>
                <a:latin typeface="雅黑"/>
                <a:ea typeface="微软雅黑" panose="020B0503020204020204" charset="-122"/>
                <a:cs typeface="雅黑"/>
              </a:rPr>
              <a:t>五</a:t>
            </a:r>
          </a:p>
        </p:txBody>
      </p:sp>
      <p:sp>
        <p:nvSpPr>
          <p:cNvPr id="2" name="矩形 1"/>
          <p:cNvSpPr/>
          <p:nvPr/>
        </p:nvSpPr>
        <p:spPr>
          <a:xfrm>
            <a:off x="4344204" y="3459510"/>
            <a:ext cx="4136069" cy="355482"/>
          </a:xfrm>
          <a:prstGeom prst="rect">
            <a:avLst/>
          </a:prstGeom>
        </p:spPr>
        <p:txBody>
          <a:bodyPr wrap="none">
            <a:spAutoFit/>
          </a:bodyPr>
          <a:lstStyle/>
          <a:p>
            <a:pPr>
              <a:lnSpc>
                <a:spcPct val="95000"/>
              </a:lnSpc>
            </a:pPr>
            <a:r>
              <a:rPr lang="zh-CN" altLang="en-US" b="1" dirty="0">
                <a:latin typeface="楷体" pitchFamily="49" charset="-122"/>
                <a:ea typeface="楷体" pitchFamily="49" charset="-122"/>
              </a:rPr>
              <a:t>投稿期刊选择、寻找合作者和竞争对手</a:t>
            </a:r>
          </a:p>
        </p:txBody>
      </p:sp>
      <p:sp>
        <p:nvSpPr>
          <p:cNvPr id="3" name="矩形 2"/>
          <p:cNvSpPr/>
          <p:nvPr/>
        </p:nvSpPr>
        <p:spPr>
          <a:xfrm>
            <a:off x="4479536" y="4034346"/>
            <a:ext cx="2973891" cy="355482"/>
          </a:xfrm>
          <a:prstGeom prst="rect">
            <a:avLst/>
          </a:prstGeom>
        </p:spPr>
        <p:txBody>
          <a:bodyPr wrap="none">
            <a:spAutoFit/>
          </a:bodyPr>
          <a:lstStyle/>
          <a:p>
            <a:pPr>
              <a:lnSpc>
                <a:spcPct val="95000"/>
              </a:lnSpc>
            </a:pPr>
            <a:r>
              <a:rPr lang="zh-CN" altLang="en-US" b="1" dirty="0">
                <a:latin typeface="楷体" pitchFamily="49" charset="-122"/>
                <a:ea typeface="楷体" pitchFamily="49" charset="-122"/>
              </a:rPr>
              <a:t>怎样满足审稿人提高中稿率</a:t>
            </a:r>
            <a:endParaRPr lang="en-US" altLang="zh-CN" b="1" dirty="0">
              <a:latin typeface="楷体" pitchFamily="49" charset="-122"/>
              <a:ea typeface="楷体" pitchFamily="49" charset="-122"/>
            </a:endParaRPr>
          </a:p>
        </p:txBody>
      </p:sp>
      <p:sp>
        <p:nvSpPr>
          <p:cNvPr id="33" name="标题 1"/>
          <p:cNvSpPr txBox="1">
            <a:spLocks/>
          </p:cNvSpPr>
          <p:nvPr/>
        </p:nvSpPr>
        <p:spPr>
          <a:xfrm>
            <a:off x="2524715" y="461445"/>
            <a:ext cx="6599459" cy="762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zh-CN" altLang="en-US" sz="2800" b="1" dirty="0" smtClean="0"/>
              <a:t>利用万方聚焦研究前沿</a:t>
            </a:r>
            <a:r>
              <a:rPr lang="zh-CN" altLang="en-US" sz="2800" b="1" dirty="0" smtClean="0">
                <a:latin typeface="Arial" pitchFamily="34" charset="0"/>
              </a:rPr>
              <a:t> </a:t>
            </a:r>
            <a:r>
              <a:rPr lang="zh-CN" altLang="en-US" sz="2800" dirty="0" smtClean="0"/>
              <a:t> </a:t>
            </a:r>
            <a:r>
              <a:rPr lang="zh-CN" altLang="en-US" sz="2800" b="1" dirty="0" smtClean="0"/>
              <a:t>深化自主创新</a:t>
            </a:r>
            <a:endParaRPr lang="zh-CN" altLang="en-US" sz="2800" dirty="0" smtClean="0"/>
          </a:p>
        </p:txBody>
      </p:sp>
    </p:spTree>
    <p:extLst>
      <p:ext uri="{BB962C8B-B14F-4D97-AF65-F5344CB8AC3E}">
        <p14:creationId xmlns:p14="http://schemas.microsoft.com/office/powerpoint/2010/main" val="176018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0" y="0"/>
            <a:ext cx="2882900" cy="5143500"/>
          </a:xfrm>
          <a:prstGeom prst="rect">
            <a:avLst/>
          </a:prstGeom>
        </p:spPr>
      </p:pic>
      <p:pic>
        <p:nvPicPr>
          <p:cNvPr id="4" name="图片 3"/>
          <p:cNvPicPr>
            <a:picLocks noChangeAspect="1"/>
          </p:cNvPicPr>
          <p:nvPr/>
        </p:nvPicPr>
        <p:blipFill>
          <a:blip r:embed="rId3"/>
          <a:stretch>
            <a:fillRect/>
          </a:stretch>
        </p:blipFill>
        <p:spPr>
          <a:xfrm>
            <a:off x="570884" y="647409"/>
            <a:ext cx="1054100" cy="317500"/>
          </a:xfrm>
          <a:prstGeom prst="rect">
            <a:avLst/>
          </a:prstGeom>
        </p:spPr>
      </p:pic>
      <p:pic>
        <p:nvPicPr>
          <p:cNvPr id="5" name="图片 4"/>
          <p:cNvPicPr>
            <a:picLocks noChangeAspect="1"/>
          </p:cNvPicPr>
          <p:nvPr/>
        </p:nvPicPr>
        <p:blipFill>
          <a:blip r:embed="rId4"/>
          <a:stretch>
            <a:fillRect/>
          </a:stretch>
        </p:blipFill>
        <p:spPr>
          <a:xfrm>
            <a:off x="570884" y="1084415"/>
            <a:ext cx="1854200" cy="177800"/>
          </a:xfrm>
          <a:prstGeom prst="rect">
            <a:avLst/>
          </a:prstGeom>
        </p:spPr>
      </p:pic>
      <p:pic>
        <p:nvPicPr>
          <p:cNvPr id="6" name="图片 5"/>
          <p:cNvPicPr>
            <a:picLocks noChangeAspect="1"/>
          </p:cNvPicPr>
          <p:nvPr/>
        </p:nvPicPr>
        <p:blipFill>
          <a:blip r:embed="rId5"/>
          <a:stretch>
            <a:fillRect/>
          </a:stretch>
        </p:blipFill>
        <p:spPr>
          <a:xfrm>
            <a:off x="0" y="4663014"/>
            <a:ext cx="482600" cy="38100"/>
          </a:xfrm>
          <a:prstGeom prst="rect">
            <a:avLst/>
          </a:prstGeom>
        </p:spPr>
      </p:pic>
      <p:pic>
        <p:nvPicPr>
          <p:cNvPr id="9" name="图片 8"/>
          <p:cNvPicPr>
            <a:picLocks noChangeAspect="1"/>
          </p:cNvPicPr>
          <p:nvPr/>
        </p:nvPicPr>
        <p:blipFill>
          <a:blip r:embed="rId6"/>
          <a:stretch>
            <a:fillRect/>
          </a:stretch>
        </p:blipFill>
        <p:spPr>
          <a:xfrm>
            <a:off x="5105443" y="1478484"/>
            <a:ext cx="1460500" cy="393700"/>
          </a:xfrm>
          <a:prstGeom prst="rect">
            <a:avLst/>
          </a:prstGeom>
        </p:spPr>
      </p:pic>
      <p:sp>
        <p:nvSpPr>
          <p:cNvPr id="11" name="文本框 10"/>
          <p:cNvSpPr txBox="1"/>
          <p:nvPr/>
        </p:nvSpPr>
        <p:spPr>
          <a:xfrm>
            <a:off x="5590682" y="1447869"/>
            <a:ext cx="487680" cy="460375"/>
          </a:xfrm>
          <a:prstGeom prst="rect">
            <a:avLst/>
          </a:prstGeom>
          <a:noFill/>
        </p:spPr>
        <p:txBody>
          <a:bodyPr wrap="none" rtlCol="0">
            <a:spAutoFit/>
          </a:bodyPr>
          <a:lstStyle/>
          <a:p>
            <a:r>
              <a:rPr kumimoji="1" lang="zh-CN" altLang="en-US" sz="2400" b="1" dirty="0">
                <a:solidFill>
                  <a:schemeClr val="bg1"/>
                </a:solidFill>
                <a:ea typeface="微软雅黑" panose="020B0503020204020204" charset="-122"/>
              </a:rPr>
              <a:t>一</a:t>
            </a:r>
          </a:p>
        </p:txBody>
      </p:sp>
      <p:sp>
        <p:nvSpPr>
          <p:cNvPr id="2" name="文本框 1"/>
          <p:cNvSpPr txBox="1"/>
          <p:nvPr/>
        </p:nvSpPr>
        <p:spPr>
          <a:xfrm>
            <a:off x="4058052" y="2259305"/>
            <a:ext cx="3386694" cy="443198"/>
          </a:xfrm>
          <a:prstGeom prst="rect">
            <a:avLst/>
          </a:prstGeom>
          <a:noFill/>
        </p:spPr>
        <p:txBody>
          <a:bodyPr wrap="square" rtlCol="0">
            <a:spAutoFit/>
          </a:bodyPr>
          <a:lstStyle/>
          <a:p>
            <a:pPr>
              <a:lnSpc>
                <a:spcPct val="95000"/>
              </a:lnSpc>
            </a:pPr>
            <a:r>
              <a:rPr lang="zh-CN" altLang="en-US" sz="2400" b="1" dirty="0">
                <a:solidFill>
                  <a:schemeClr val="tx2"/>
                </a:solidFill>
                <a:latin typeface="楷体" pitchFamily="49" charset="-122"/>
                <a:ea typeface="楷体" pitchFamily="49" charset="-122"/>
              </a:rPr>
              <a:t>选题分析追踪研究前沿</a:t>
            </a:r>
          </a:p>
        </p:txBody>
      </p:sp>
    </p:spTree>
    <p:extLst>
      <p:ext uri="{BB962C8B-B14F-4D97-AF65-F5344CB8AC3E}">
        <p14:creationId xmlns:p14="http://schemas.microsoft.com/office/powerpoint/2010/main" val="34201457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6152</TotalTime>
  <Words>5258</Words>
  <Application>Microsoft Office PowerPoint</Application>
  <PresentationFormat>全屏显示(16:9)</PresentationFormat>
  <Paragraphs>423</Paragraphs>
  <Slides>74</Slides>
  <Notes>11</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74</vt:i4>
      </vt:variant>
    </vt:vector>
  </HeadingPairs>
  <TitlesOfParts>
    <vt:vector size="76" baseType="lpstr">
      <vt:lpstr>Office 主题</vt:lpstr>
      <vt:lpstr>Clip</vt:lpstr>
      <vt:lpstr>PowerPoint 演示文稿</vt:lpstr>
      <vt:lpstr>为什么要发表论文？</vt:lpstr>
      <vt:lpstr>一篇优秀的学术论文的发表过程</vt:lpstr>
      <vt:lpstr>“一流的科研需要一流的学术信息”  “科学研究的过程同时也是科学信息积累与交流的过程”  </vt:lpstr>
      <vt:lpstr>PowerPoint 演示文稿</vt:lpstr>
      <vt:lpstr>针对科研人员的信息服务，图书馆能做什么？？？</vt:lpstr>
      <vt:lpstr>PowerPoint 演示文稿</vt:lpstr>
      <vt:lpstr>PowerPoint 演示文稿</vt:lpstr>
      <vt:lpstr>PowerPoint 演示文稿</vt:lpstr>
      <vt:lpstr>PowerPoint 演示文稿</vt:lpstr>
      <vt:lpstr>科研与项目资助的关系</vt:lpstr>
      <vt:lpstr>好的科研与选题是获资助前提</vt:lpstr>
      <vt:lpstr>PowerPoint 演示文稿</vt:lpstr>
      <vt:lpstr>选题十问</vt:lpstr>
      <vt:lpstr>万方可以帮助科研人员选取研究主题， 了解学术价值或潜在的应用前景 吸引同行评议的兴趣 </vt:lpstr>
      <vt:lpstr>PowerPoint 演示文稿</vt:lpstr>
      <vt:lpstr>健康管理主题分析</vt:lpstr>
      <vt:lpstr>健康管理主题分析</vt:lpstr>
      <vt:lpstr>健康管理主题分析</vt:lpstr>
      <vt:lpstr>健康管理主题分析</vt:lpstr>
      <vt:lpstr>选题十问</vt:lpstr>
      <vt:lpstr>PowerPoint 演示文稿</vt:lpstr>
      <vt:lpstr>PowerPoint 演示文稿</vt:lpstr>
      <vt:lpstr>“一流的科研需要一流的学术信息”： 科学研究的过程同时也是科学信息积累与交流的过程。知识是积累性的，人类历史上每一次突破性的重大发现在很大程度上都是前人研究成果的继续延伸。万方--“不仅仅提供资料信息，更重要的是提供研究的思路” </vt:lpstr>
      <vt:lpstr>PowerPoint 演示文稿</vt:lpstr>
      <vt:lpstr>PowerPoint 演示文稿</vt:lpstr>
      <vt:lpstr>PowerPoint 演示文稿</vt:lpstr>
      <vt:lpstr>学术研究中论文写作的时间分配</vt:lpstr>
      <vt:lpstr>万方在国际大学生数学建模竞赛的作用</vt:lpstr>
      <vt:lpstr>PowerPoint 演示文稿</vt:lpstr>
      <vt:lpstr>引文索引 ：引文信息与引文检索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应该发表什么样的科技论文？</vt:lpstr>
      <vt:lpstr>写什么和如何写</vt:lpstr>
      <vt:lpstr>论文写作前的准备工作</vt:lpstr>
      <vt:lpstr>PowerPoint 演示文稿</vt:lpstr>
      <vt:lpstr>PowerPoint 演示文稿</vt:lpstr>
      <vt:lpstr>PowerPoint 演示文稿</vt:lpstr>
      <vt:lpstr>一半论文在送审前被退： 选刊不对；格式有问题；</vt:lpstr>
      <vt:lpstr>PowerPoint 演示文稿</vt:lpstr>
      <vt:lpstr>选择合适的投稿期刊</vt:lpstr>
      <vt:lpstr>如何选择拟投稿期刊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审稿人（同行评议）关注的问题</vt:lpstr>
      <vt:lpstr>提高中稿率的关键---怎样满足审稿人</vt:lpstr>
      <vt:lpstr>提高中稿率的关键---怎样满足审稿人</vt:lpstr>
      <vt:lpstr>提高中稿率的关键---怎样满足审稿人</vt:lpstr>
      <vt:lpstr>提高中稿率的关键---怎样满足审稿人</vt:lpstr>
      <vt:lpstr>PowerPoint 演示文稿</vt:lpstr>
      <vt:lpstr>PowerPoint 演示文稿</vt:lpstr>
      <vt:lpstr>学术研究中需要准备的信息资源</vt:lpstr>
      <vt:lpstr>PowerPoint 演示文稿</vt:lpstr>
      <vt:lpstr>文末彩蛋</vt:lpstr>
    </vt:vector>
  </TitlesOfParts>
  <Company>xr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xr xr</dc:creator>
  <cp:lastModifiedBy>zhouying</cp:lastModifiedBy>
  <cp:revision>413</cp:revision>
  <dcterms:created xsi:type="dcterms:W3CDTF">2017-03-16T10:25:29Z</dcterms:created>
  <dcterms:modified xsi:type="dcterms:W3CDTF">2018-11-13T03:30:05Z</dcterms:modified>
</cp:coreProperties>
</file>